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0"/>
  </p:notesMasterIdLst>
  <p:sldIdLst>
    <p:sldId id="256" r:id="rId6"/>
    <p:sldId id="259" r:id="rId7"/>
    <p:sldId id="260" r:id="rId8"/>
    <p:sldId id="265" r:id="rId9"/>
    <p:sldId id="261" r:id="rId10"/>
    <p:sldId id="276" r:id="rId11"/>
    <p:sldId id="277" r:id="rId12"/>
    <p:sldId id="274" r:id="rId13"/>
    <p:sldId id="272" r:id="rId14"/>
    <p:sldId id="269" r:id="rId15"/>
    <p:sldId id="270" r:id="rId16"/>
    <p:sldId id="271" r:id="rId17"/>
    <p:sldId id="267" r:id="rId18"/>
    <p:sldId id="26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105C013-F619-D327-1466-83C6A1779B7E}" name="Noseworthy, Colin" initials="" userId="S::colin.noseworthy@workplacenl.ca::00a86340-d6bb-47fa-afe6-9fbf0bd06077" providerId="AD"/>
  <p188:author id="{8F065DE9-CDA5-F510-CF23-CA5A048D8D19}" name="Eid, Amanda" initials="AE" userId="S::amanda.eid@workplacenl.ca::6a86f2eb-ca5b-4c25-ab4a-419c2aecf8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4139"/>
    <a:srgbClr val="003643"/>
    <a:srgbClr val="00A7C3"/>
    <a:srgbClr val="B2E5ED"/>
    <a:srgbClr val="D6F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DA1599-C95B-4BFB-811B-4FCE89AF62FC}" v="176" dt="2026-07-07T11:42:21.3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seworthy, Colin" userId="00a86340-d6bb-47fa-afe6-9fbf0bd06077" providerId="ADAL" clId="{549BBB8B-0AD3-46FC-9155-B7CF080C9CE1}"/>
    <pc:docChg chg="undo custSel modSld">
      <pc:chgData name="Noseworthy, Colin" userId="00a86340-d6bb-47fa-afe6-9fbf0bd06077" providerId="ADAL" clId="{549BBB8B-0AD3-46FC-9155-B7CF080C9CE1}" dt="2026-07-07T11:42:21.318" v="404"/>
      <pc:docMkLst>
        <pc:docMk/>
      </pc:docMkLst>
      <pc:sldChg chg="addSp modSp mod">
        <pc:chgData name="Noseworthy, Colin" userId="00a86340-d6bb-47fa-afe6-9fbf0bd06077" providerId="ADAL" clId="{549BBB8B-0AD3-46FC-9155-B7CF080C9CE1}" dt="2026-07-07T11:42:21.095" v="145"/>
        <pc:sldMkLst>
          <pc:docMk/>
          <pc:sldMk cId="2850039438" sldId="256"/>
        </pc:sldMkLst>
        <pc:cxnChg chg="add mod modVis">
          <ac:chgData name="Noseworthy, Colin" userId="00a86340-d6bb-47fa-afe6-9fbf0bd06077" providerId="ADAL" clId="{549BBB8B-0AD3-46FC-9155-B7CF080C9CE1}" dt="2026-07-07T11:42:21.095" v="145"/>
          <ac:cxnSpMkLst>
            <pc:docMk/>
            <pc:sldMk cId="2850039438" sldId="256"/>
            <ac:cxnSpMk id="2" creationId="{A3402D65-FBBB-06CE-968C-16B395784783}"/>
          </ac:cxnSpMkLst>
        </pc:cxnChg>
      </pc:sldChg>
      <pc:sldChg chg="addSp delSp modSp mod">
        <pc:chgData name="Noseworthy, Colin" userId="00a86340-d6bb-47fa-afe6-9fbf0bd06077" providerId="ADAL" clId="{549BBB8B-0AD3-46FC-9155-B7CF080C9CE1}" dt="2026-07-07T11:42:21.111" v="167"/>
        <pc:sldMkLst>
          <pc:docMk/>
          <pc:sldMk cId="1811505169" sldId="259"/>
        </pc:sldMkLst>
        <pc:spChg chg="add del mod">
          <ac:chgData name="Noseworthy, Colin" userId="00a86340-d6bb-47fa-afe6-9fbf0bd06077" providerId="ADAL" clId="{549BBB8B-0AD3-46FC-9155-B7CF080C9CE1}" dt="2026-07-07T11:42:21.095" v="148"/>
          <ac:spMkLst>
            <pc:docMk/>
            <pc:sldMk cId="1811505169" sldId="259"/>
            <ac:spMk id="4" creationId="{57AD90AB-A814-2ABC-CB16-8A4FDE4AD69E}"/>
          </ac:spMkLst>
        </pc:spChg>
        <pc:cxnChg chg="add mod modVis">
          <ac:chgData name="Noseworthy, Colin" userId="00a86340-d6bb-47fa-afe6-9fbf0bd06077" providerId="ADAL" clId="{549BBB8B-0AD3-46FC-9155-B7CF080C9CE1}" dt="2026-07-07T11:42:21.111" v="167"/>
          <ac:cxnSpMkLst>
            <pc:docMk/>
            <pc:sldMk cId="1811505169" sldId="259"/>
            <ac:cxnSpMk id="6" creationId="{30D6C902-3B22-314B-F455-B6EE6EF59790}"/>
          </ac:cxnSpMkLst>
        </pc:cxnChg>
      </pc:sldChg>
      <pc:sldChg chg="addSp delSp modSp mod">
        <pc:chgData name="Noseworthy, Colin" userId="00a86340-d6bb-47fa-afe6-9fbf0bd06077" providerId="ADAL" clId="{549BBB8B-0AD3-46FC-9155-B7CF080C9CE1}" dt="2026-07-07T11:42:21.131" v="189"/>
        <pc:sldMkLst>
          <pc:docMk/>
          <pc:sldMk cId="878693004" sldId="260"/>
        </pc:sldMkLst>
        <pc:spChg chg="add del mod">
          <ac:chgData name="Noseworthy, Colin" userId="00a86340-d6bb-47fa-afe6-9fbf0bd06077" providerId="ADAL" clId="{549BBB8B-0AD3-46FC-9155-B7CF080C9CE1}" dt="2026-07-07T11:42:21.111" v="170"/>
          <ac:spMkLst>
            <pc:docMk/>
            <pc:sldMk cId="878693004" sldId="260"/>
            <ac:spMk id="4" creationId="{D5D8458F-B362-B4C4-1615-0321BFC6C3D6}"/>
          </ac:spMkLst>
        </pc:spChg>
        <pc:cxnChg chg="add mod modVis">
          <ac:chgData name="Noseworthy, Colin" userId="00a86340-d6bb-47fa-afe6-9fbf0bd06077" providerId="ADAL" clId="{549BBB8B-0AD3-46FC-9155-B7CF080C9CE1}" dt="2026-07-07T11:42:21.131" v="189"/>
          <ac:cxnSpMkLst>
            <pc:docMk/>
            <pc:sldMk cId="878693004" sldId="260"/>
            <ac:cxnSpMk id="5" creationId="{FA88EAAD-4D5A-C59B-FFEA-D383B7B9218E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159" v="233"/>
        <pc:sldMkLst>
          <pc:docMk/>
          <pc:sldMk cId="2857993363" sldId="261"/>
        </pc:sldMkLst>
        <pc:cxnChg chg="add mod modVis">
          <ac:chgData name="Noseworthy, Colin" userId="00a86340-d6bb-47fa-afe6-9fbf0bd06077" providerId="ADAL" clId="{549BBB8B-0AD3-46FC-9155-B7CF080C9CE1}" dt="2026-07-07T11:42:21.159" v="233"/>
          <ac:cxnSpMkLst>
            <pc:docMk/>
            <pc:sldMk cId="2857993363" sldId="261"/>
            <ac:cxnSpMk id="5" creationId="{4AE4C622-7D92-631C-0149-4E6D5CDD7DC2}"/>
          </ac:cxnSpMkLst>
        </pc:cxnChg>
      </pc:sldChg>
      <pc:sldChg chg="addSp delSp modSp mod">
        <pc:chgData name="Noseworthy, Colin" userId="00a86340-d6bb-47fa-afe6-9fbf0bd06077" providerId="ADAL" clId="{549BBB8B-0AD3-46FC-9155-B7CF080C9CE1}" dt="2026-07-07T11:42:21.159" v="214"/>
        <pc:sldMkLst>
          <pc:docMk/>
          <pc:sldMk cId="671846042" sldId="265"/>
        </pc:sldMkLst>
        <pc:spChg chg="add del mod">
          <ac:chgData name="Noseworthy, Colin" userId="00a86340-d6bb-47fa-afe6-9fbf0bd06077" providerId="ADAL" clId="{549BBB8B-0AD3-46FC-9155-B7CF080C9CE1}" dt="2026-07-07T11:42:21.131" v="192"/>
          <ac:spMkLst>
            <pc:docMk/>
            <pc:sldMk cId="671846042" sldId="265"/>
            <ac:spMk id="6" creationId="{DDA01086-D1C0-9ECA-474B-1301BAAEB342}"/>
          </ac:spMkLst>
        </pc:spChg>
        <pc:spChg chg="add del mod">
          <ac:chgData name="Noseworthy, Colin" userId="00a86340-d6bb-47fa-afe6-9fbf0bd06077" providerId="ADAL" clId="{549BBB8B-0AD3-46FC-9155-B7CF080C9CE1}" dt="2026-07-07T11:42:21.144" v="195"/>
          <ac:spMkLst>
            <pc:docMk/>
            <pc:sldMk cId="671846042" sldId="265"/>
            <ac:spMk id="8" creationId="{0B70A65D-6ADD-98F0-BE29-EA58747B0573}"/>
          </ac:spMkLst>
        </pc:spChg>
        <pc:cxnChg chg="add mod modVis">
          <ac:chgData name="Noseworthy, Colin" userId="00a86340-d6bb-47fa-afe6-9fbf0bd06077" providerId="ADAL" clId="{549BBB8B-0AD3-46FC-9155-B7CF080C9CE1}" dt="2026-07-07T11:42:21.159" v="214"/>
          <ac:cxnSpMkLst>
            <pc:docMk/>
            <pc:sldMk cId="671846042" sldId="265"/>
            <ac:cxnSpMk id="9" creationId="{0606B21A-E492-BF32-9166-AF9B53E9BCA4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318" v="404"/>
        <pc:sldMkLst>
          <pc:docMk/>
          <pc:sldMk cId="1005739926" sldId="266"/>
        </pc:sldMkLst>
        <pc:cxnChg chg="add mod modVis">
          <ac:chgData name="Noseworthy, Colin" userId="00a86340-d6bb-47fa-afe6-9fbf0bd06077" providerId="ADAL" clId="{549BBB8B-0AD3-46FC-9155-B7CF080C9CE1}" dt="2026-07-07T11:42:21.318" v="404"/>
          <ac:cxnSpMkLst>
            <pc:docMk/>
            <pc:sldMk cId="1005739926" sldId="266"/>
            <ac:cxnSpMk id="2" creationId="{081969D3-4E02-E72A-6AA4-68AF1EFD15C9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318" v="385"/>
        <pc:sldMkLst>
          <pc:docMk/>
          <pc:sldMk cId="681173571" sldId="267"/>
        </pc:sldMkLst>
        <pc:spChg chg="mod">
          <ac:chgData name="Noseworthy, Colin" userId="00a86340-d6bb-47fa-afe6-9fbf0bd06077" providerId="ADAL" clId="{549BBB8B-0AD3-46FC-9155-B7CF080C9CE1}" dt="2026-06-29T15:26:21.099" v="126" actId="20577"/>
          <ac:spMkLst>
            <pc:docMk/>
            <pc:sldMk cId="681173571" sldId="267"/>
            <ac:spMk id="2" creationId="{0072300F-7391-874D-ABE0-412AD06BBCED}"/>
          </ac:spMkLst>
        </pc:spChg>
        <pc:cxnChg chg="add mod modVis">
          <ac:chgData name="Noseworthy, Colin" userId="00a86340-d6bb-47fa-afe6-9fbf0bd06077" providerId="ADAL" clId="{549BBB8B-0AD3-46FC-9155-B7CF080C9CE1}" dt="2026-07-07T11:42:21.318" v="385"/>
          <ac:cxnSpMkLst>
            <pc:docMk/>
            <pc:sldMk cId="681173571" sldId="267"/>
            <ac:cxnSpMk id="3" creationId="{C249A0CA-C476-8854-8B25-3CA2E80C7F95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56" v="328"/>
        <pc:sldMkLst>
          <pc:docMk/>
          <pc:sldMk cId="1921143023" sldId="269"/>
        </pc:sldMkLst>
        <pc:cxnChg chg="add mod modVis">
          <ac:chgData name="Noseworthy, Colin" userId="00a86340-d6bb-47fa-afe6-9fbf0bd06077" providerId="ADAL" clId="{549BBB8B-0AD3-46FC-9155-B7CF080C9CE1}" dt="2026-07-07T11:42:21.256" v="328"/>
          <ac:cxnSpMkLst>
            <pc:docMk/>
            <pc:sldMk cId="1921143023" sldId="269"/>
            <ac:cxnSpMk id="2" creationId="{CA08EAE5-2202-FEAB-9D97-B5CE47A0F056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70" v="347"/>
        <pc:sldMkLst>
          <pc:docMk/>
          <pc:sldMk cId="2428142154" sldId="270"/>
        </pc:sldMkLst>
        <pc:cxnChg chg="add mod modVis">
          <ac:chgData name="Noseworthy, Colin" userId="00a86340-d6bb-47fa-afe6-9fbf0bd06077" providerId="ADAL" clId="{549BBB8B-0AD3-46FC-9155-B7CF080C9CE1}" dt="2026-07-07T11:42:21.270" v="347"/>
          <ac:cxnSpMkLst>
            <pc:docMk/>
            <pc:sldMk cId="2428142154" sldId="270"/>
            <ac:cxnSpMk id="2" creationId="{7A61F927-793E-C79C-0D9B-EC53E0B0C637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88" v="366"/>
        <pc:sldMkLst>
          <pc:docMk/>
          <pc:sldMk cId="3650976940" sldId="271"/>
        </pc:sldMkLst>
        <pc:cxnChg chg="add mod modVis">
          <ac:chgData name="Noseworthy, Colin" userId="00a86340-d6bb-47fa-afe6-9fbf0bd06077" providerId="ADAL" clId="{549BBB8B-0AD3-46FC-9155-B7CF080C9CE1}" dt="2026-07-07T11:42:21.288" v="366"/>
          <ac:cxnSpMkLst>
            <pc:docMk/>
            <pc:sldMk cId="3650976940" sldId="271"/>
            <ac:cxnSpMk id="2" creationId="{43C32F6A-B966-7368-056F-266523D635DE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42" v="309"/>
        <pc:sldMkLst>
          <pc:docMk/>
          <pc:sldMk cId="1751493993" sldId="272"/>
        </pc:sldMkLst>
        <pc:cxnChg chg="add mod modVis">
          <ac:chgData name="Noseworthy, Colin" userId="00a86340-d6bb-47fa-afe6-9fbf0bd06077" providerId="ADAL" clId="{549BBB8B-0AD3-46FC-9155-B7CF080C9CE1}" dt="2026-07-07T11:42:21.242" v="309"/>
          <ac:cxnSpMkLst>
            <pc:docMk/>
            <pc:sldMk cId="1751493993" sldId="272"/>
            <ac:cxnSpMk id="2" creationId="{89D86D3D-D096-7174-6C9A-CCF77710AB2B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23" v="290"/>
        <pc:sldMkLst>
          <pc:docMk/>
          <pc:sldMk cId="220288683" sldId="274"/>
        </pc:sldMkLst>
        <pc:cxnChg chg="add mod modVis">
          <ac:chgData name="Noseworthy, Colin" userId="00a86340-d6bb-47fa-afe6-9fbf0bd06077" providerId="ADAL" clId="{549BBB8B-0AD3-46FC-9155-B7CF080C9CE1}" dt="2026-07-07T11:42:21.223" v="290"/>
          <ac:cxnSpMkLst>
            <pc:docMk/>
            <pc:sldMk cId="220288683" sldId="274"/>
            <ac:cxnSpMk id="2" creationId="{214553DB-FB90-9F8F-E811-C3D64FEFF5F6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191" v="252"/>
        <pc:sldMkLst>
          <pc:docMk/>
          <pc:sldMk cId="2408960191" sldId="276"/>
        </pc:sldMkLst>
        <pc:cxnChg chg="add mod modVis">
          <ac:chgData name="Noseworthy, Colin" userId="00a86340-d6bb-47fa-afe6-9fbf0bd06077" providerId="ADAL" clId="{549BBB8B-0AD3-46FC-9155-B7CF080C9CE1}" dt="2026-07-07T11:42:21.191" v="252"/>
          <ac:cxnSpMkLst>
            <pc:docMk/>
            <pc:sldMk cId="2408960191" sldId="276"/>
            <ac:cxnSpMk id="4" creationId="{DE23E21F-D197-C9F3-DDFD-43B00D217D88}"/>
          </ac:cxnSpMkLst>
        </pc:cxnChg>
      </pc:sldChg>
      <pc:sldChg chg="addSp modSp mod">
        <pc:chgData name="Noseworthy, Colin" userId="00a86340-d6bb-47fa-afe6-9fbf0bd06077" providerId="ADAL" clId="{549BBB8B-0AD3-46FC-9155-B7CF080C9CE1}" dt="2026-07-07T11:42:21.207" v="271"/>
        <pc:sldMkLst>
          <pc:docMk/>
          <pc:sldMk cId="1991750307" sldId="277"/>
        </pc:sldMkLst>
        <pc:cxnChg chg="add mod modVis">
          <ac:chgData name="Noseworthy, Colin" userId="00a86340-d6bb-47fa-afe6-9fbf0bd06077" providerId="ADAL" clId="{549BBB8B-0AD3-46FC-9155-B7CF080C9CE1}" dt="2026-07-07T11:42:21.207" v="271"/>
          <ac:cxnSpMkLst>
            <pc:docMk/>
            <pc:sldMk cId="1991750307" sldId="277"/>
            <ac:cxnSpMk id="2" creationId="{48FBD685-2419-E2DA-A91F-73CAEF198318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9AA07-4A2C-4B88-93DF-0805D04F9A66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06A10-D899-4115-95C1-B1944D0FA4C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9776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orkplacenl.ca/employers/health-and-safety/musculoskeletal-injuries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kplacenl.ca/employers/health-and-safety/musculoskeletal-injuries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orkplacenl.ca/employers/health-and-safety/musculoskeletal-injuries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ighlight>
                  <a:srgbClr val="FFFF00"/>
                </a:highlight>
                <a:latin typeface="Calibri"/>
                <a:ea typeface="Calibri"/>
                <a:cs typeface="Calibri"/>
              </a:rPr>
              <a:t>[Employer can edit date to align with their own MWWW initiative]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7139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In other words, an MSI is when you get hurt from things like lifting too much, moving the wrong way or doing the same motion over and over. </a:t>
            </a:r>
            <a:endParaRPr lang="en-US">
              <a:solidFill>
                <a:srgbClr val="000000"/>
              </a:solidFill>
              <a:latin typeface="Aptos" panose="02110004020202020204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They can happen suddenly or slowly over time. </a:t>
            </a:r>
            <a:endParaRPr lang="en-US">
              <a:solidFill>
                <a:srgbClr val="000000"/>
              </a:solidFill>
              <a:latin typeface="Aptos" panose="02110004020202020204"/>
              <a:cs typeface="Arial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In our workplace, common MSI risks are… </a:t>
            </a:r>
            <a:r>
              <a:rPr lang="en-US" sz="12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/>
                <a:cs typeface="Arial"/>
              </a:rPr>
              <a:t>[</a:t>
            </a:r>
            <a:r>
              <a:rPr lang="en-US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employer to speak to</a:t>
            </a:r>
            <a:r>
              <a:rPr lang="en-US" sz="12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/>
                <a:cs typeface="Arial"/>
              </a:rPr>
              <a:t> common risks in </a:t>
            </a:r>
            <a:r>
              <a:rPr lang="en-US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their workplace</a:t>
            </a:r>
            <a:r>
              <a:rPr lang="en-US" sz="12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/>
                <a:cs typeface="Arial"/>
              </a:rPr>
              <a:t>] </a:t>
            </a:r>
            <a:endParaRPr lang="en-US" b="0" i="0">
              <a:solidFill>
                <a:srgbClr val="000000"/>
              </a:solidFill>
              <a:effectLst/>
              <a:highlight>
                <a:srgbClr val="FFFF00"/>
              </a:highlight>
              <a:latin typeface="Aptos" panose="02110004020202020204"/>
              <a:cs typeface="Arial"/>
            </a:endParaRPr>
          </a:p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2054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6183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  <a:defRPr/>
            </a:pPr>
            <a:r>
              <a:rPr lang="en-US" sz="18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These are some common warning signs. </a:t>
            </a:r>
            <a:endParaRPr lang="en-CA" sz="180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18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With some MSIs, signs and symptoms develop gradually and seem insignificant at first. Don’t ignore those warning signs. Take action before it becomes a serious injury. </a:t>
            </a:r>
            <a:endParaRPr lang="en-CA" sz="1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/>
                <a:cs typeface="Arial"/>
              </a:rPr>
              <a:t>[Employer can note supervisor(s) or reporting process for their workplace]</a:t>
            </a:r>
            <a:endParaRPr lang="en-CA" sz="1800" b="0" i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1854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40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highlight>
                  <a:srgbClr val="FFFF00"/>
                </a:highlight>
              </a:rPr>
              <a:t>[Employers are encouraged to add their worksite-specific tips to this list, or adjust the list to suit their workplace. You can find advice and tips for MSI prevention suitable for any workplace here: </a:t>
            </a:r>
            <a:r>
              <a:rPr lang="en-CA">
                <a:highlight>
                  <a:srgbClr val="FFFF00"/>
                </a:highlight>
                <a:hlinkClick r:id="rId3"/>
              </a:rPr>
              <a:t>https://workplacenl.ca/employers/health-and-safety/musculoskeletal-injuries/</a:t>
            </a:r>
            <a:r>
              <a:rPr lang="en-CA">
                <a:highlight>
                  <a:srgbClr val="FFFF00"/>
                </a:highlight>
              </a:rPr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0873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highlight>
                  <a:srgbClr val="FFFF00"/>
                </a:highlight>
              </a:rPr>
              <a:t>[Employers are encouraged to add their worksite-specific tips to this list, or adjust the list to suit their workplace. You can find advice and tips for MSI prevention suitable for any workplace here: </a:t>
            </a:r>
            <a:r>
              <a:rPr lang="en-CA">
                <a:highlight>
                  <a:srgbClr val="FFFF00"/>
                </a:highlight>
                <a:hlinkClick r:id="rId3"/>
              </a:rPr>
              <a:t>https://workplacenl.ca/employers/health-and-safety/musculoskeletal-injuries/</a:t>
            </a:r>
            <a:r>
              <a:rPr lang="en-CA">
                <a:highlight>
                  <a:srgbClr val="FFFF00"/>
                </a:highlight>
              </a:rPr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6117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ighlight>
                  <a:srgbClr val="FFFF00"/>
                </a:highlight>
                <a:latin typeface="Calibri"/>
                <a:ea typeface="Calibri"/>
                <a:cs typeface="Calibri"/>
              </a:rPr>
              <a:t>[Slides 8-12 provided as options. Employers can keep those which are helpful to their workplace, and delete any that are not. </a:t>
            </a:r>
            <a:r>
              <a:rPr lang="en-CA">
                <a:highlight>
                  <a:srgbClr val="FFFF00"/>
                </a:highlight>
              </a:rPr>
              <a:t>You can find many tips for MSI prevention, including videos, on the </a:t>
            </a:r>
            <a:r>
              <a:rPr lang="en-CA" err="1">
                <a:highlight>
                  <a:srgbClr val="FFFF00"/>
                </a:highlight>
              </a:rPr>
              <a:t>WorkplaceNL</a:t>
            </a:r>
            <a:r>
              <a:rPr lang="en-CA">
                <a:highlight>
                  <a:srgbClr val="FFFF00"/>
                </a:highlight>
              </a:rPr>
              <a:t> website: </a:t>
            </a:r>
            <a:r>
              <a:rPr lang="en-CA">
                <a:highlight>
                  <a:srgbClr val="FFFF00"/>
                </a:highlight>
                <a:hlinkClick r:id="rId3"/>
              </a:rPr>
              <a:t>https://workplacenl.ca/employers/health-and-safety/musculoskeletal-injuries/</a:t>
            </a:r>
            <a:r>
              <a:rPr lang="en-CA">
                <a:highlight>
                  <a:srgbClr val="FFFF00"/>
                </a:highlight>
              </a:rPr>
              <a:t>]</a:t>
            </a:r>
            <a:endParaRPr lang="en-US">
              <a:highlight>
                <a:srgbClr val="FFFF00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2524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ighlight>
                  <a:srgbClr val="FFFF00"/>
                </a:highlight>
                <a:latin typeface="Calibri"/>
                <a:ea typeface="Calibri"/>
                <a:cs typeface="Calibri"/>
              </a:rPr>
              <a:t>[Employer to add webinars, stretch breaks or other education for MWWW week here]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06A10-D899-4115-95C1-B1944D0FA4C5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975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EB648-1283-DB28-6445-127AFB375F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3B1A51-573A-7A91-3B96-64722DB670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5BD20-E618-F14A-480A-5422A0A7F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A6B27-F19F-9AD4-9730-5DF1B846F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EE330-18EE-C2FC-A97B-D16937F95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637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8E2B-A2C5-4277-CD83-169489CF7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6FD535-57E2-49E9-1511-42DCDA1229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AF19E3-5196-FE5A-CC18-ADDEFBD7A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56AEF-4631-57C1-1079-0FFA0127A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656D3-A69F-5AFB-31CC-AABA15853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903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3B52DC-4EE4-CA4C-4225-EBD82C95C6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1298B2-F660-1B78-30E8-F78236DE8D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BC407-90C5-D7B5-0F64-CD829045D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AE993-06C5-4C57-D1E7-4A71FE176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7BF18-5D71-1C9C-61C9-BF5E15146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183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FA80C-E46E-4BF0-3750-B839145BD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B4A4C-BEC3-2DF5-160A-FDBDE2E6F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E7613-7856-268F-B53B-A1887BD4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67A57-DE87-1D93-C522-BD67ED173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774D8-56C0-B36B-46C0-2B2B47A5B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8993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B3851-8A76-1570-A02F-C6C4336B7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9EF1-BA39-ADC0-DAC7-925801DA0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72EBA-C5B8-0417-D585-F53995382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4F364-2249-761C-DBD1-DCFB46070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38186-E479-81F5-DDA9-E6803F3E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7741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F7719-5BCA-1F94-C864-D1413DADB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B7B10-0A32-FAF8-4A6D-22651A9B4D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15228-9923-FDD3-3256-E1AD3E31F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89264-BE3B-614A-6EE3-F3AECF54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CC80B-66F5-58EE-ACB6-4C5EF9C5A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FDFD9-9C09-3360-B2AC-BD814369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2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28604-185B-3B61-BD63-8B2B8C9F3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5BB36-309A-EA06-955B-7924CEB87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2FA21D-7A3F-BF3F-E786-CCB652473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87087C-3EB5-502F-1166-20E802F03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3BA686-EB6A-EC75-BB39-BF9720C200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5AB56E-4214-56C7-7947-03D71C493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B9013-CE70-D4B2-B7F7-87DD7457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325131-8E00-9E94-8001-A1908EEF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8700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0FE35-F9A8-06AF-2088-2840B313D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20AEF8-546C-76A5-D7EF-387511ECE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5C269B-C0D8-23DA-49DB-5F433A9C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28310F-894B-8CE2-3FB0-AC6DC3E80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246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7CBEA7-07CD-A89B-7013-99E814D0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CC59C5-41BA-1517-C20D-0A11AB521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279DD-D6B4-AEF1-F8F9-50E74F431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8222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9ACFE-2946-0E4E-2269-7114B4C1F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34E57-9A74-60B7-CA66-261C497F0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D5997-0A1B-EF99-46D8-A3E6E6E0C8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B55C08-8926-3CB9-A5C9-1AA58F633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8B81C-DFBB-CDAE-5953-4F9C1B012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1899E-8C21-B2F7-3AA2-0BCE6A0CB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096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D7099-843A-A727-0F33-D948DC882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046E97-F7B4-7506-16BF-9B100E05E0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9B643-8174-8723-BA9E-78DD280D4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4F10E-1F85-4656-20E8-1FF1EAB98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37D44-6B3A-DD47-7FE8-5413F953A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7EBB80-833F-6E16-DEB8-6E015C715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780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0C8484-73E3-9E7E-32E6-4E510593D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51937-D30C-6690-86DD-2A1834CFA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EDDCD-B3BB-9EBC-65AE-C7AA46975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2ED036-6AD5-4204-B887-6539079A00C2}" type="datetimeFigureOut">
              <a:rPr lang="en-CA" smtClean="0"/>
              <a:t>2026-07-07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850D6-6A44-14F5-31D8-FBC4DEC1B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96338E-A88E-D509-5B1D-0900DDA30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0AF08D-EAAF-4826-A7FA-6B23D77A7C4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09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3402D65-FBBB-06CE-968C-16B395784783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0B1019C0-370D-1DA3-8EEA-C8BE9BD331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0" y="3426191"/>
            <a:ext cx="5138616" cy="20758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CA" sz="2800" b="1" dirty="0">
                <a:solidFill>
                  <a:srgbClr val="003643"/>
                </a:solidFill>
                <a:latin typeface="Arial"/>
                <a:cs typeface="Arial"/>
              </a:rPr>
              <a:t>September </a:t>
            </a:r>
            <a:r>
              <a:rPr lang="en-CA" sz="4000" b="1" dirty="0">
                <a:solidFill>
                  <a:srgbClr val="003643"/>
                </a:solidFill>
                <a:latin typeface="Arial"/>
                <a:cs typeface="Arial"/>
              </a:rPr>
              <a:t>20</a:t>
            </a:r>
            <a:r>
              <a:rPr lang="en-CA" sz="4000" dirty="0">
                <a:solidFill>
                  <a:srgbClr val="003643"/>
                </a:solidFill>
                <a:latin typeface="Arial"/>
                <a:ea typeface="+mn-lt"/>
                <a:cs typeface="Arial"/>
              </a:rPr>
              <a:t>–</a:t>
            </a:r>
            <a:r>
              <a:rPr lang="en-CA" sz="4000" b="1" dirty="0">
                <a:solidFill>
                  <a:srgbClr val="003643"/>
                </a:solidFill>
                <a:latin typeface="Arial"/>
                <a:ea typeface="+mn-lt"/>
                <a:cs typeface="Arial"/>
              </a:rPr>
              <a:t>26</a:t>
            </a:r>
            <a:endParaRPr lang="en-CA" sz="4000" dirty="0">
              <a:solidFill>
                <a:srgbClr val="003643"/>
              </a:solidFill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F2B28D-E732-7D05-38A8-83BD0EFDF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7582" y="1202872"/>
            <a:ext cx="5644418" cy="1854021"/>
          </a:xfrm>
          <a:prstGeom prst="rect">
            <a:avLst/>
          </a:prstGeom>
        </p:spPr>
      </p:pic>
      <p:pic>
        <p:nvPicPr>
          <p:cNvPr id="9" name="Picture 8" descr="WorkplaceNL Logo">
            <a:extLst>
              <a:ext uri="{FF2B5EF4-FFF2-40B4-BE49-F238E27FC236}">
                <a16:creationId xmlns:a16="http://schemas.microsoft.com/office/drawing/2014/main" id="{727B2EF4-F44C-17C9-AB09-D9C82FDB4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259" y="5597158"/>
            <a:ext cx="3153020" cy="8609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548698-0862-9C9F-5676-2800706C5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5282" r="-1093" b="-205"/>
          <a:stretch>
            <a:fillRect/>
          </a:stretch>
        </p:blipFill>
        <p:spPr>
          <a:xfrm>
            <a:off x="-282723" y="-139023"/>
            <a:ext cx="6456484" cy="72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3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EDDFA-C8BD-903A-00B8-2BE928532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A08EAE5-2202-FEAB-9D97-B5CE47A0F056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DCEA182-A4A5-61A7-E2ED-56B6CDDAB6B7}"/>
              </a:ext>
            </a:extLst>
          </p:cNvPr>
          <p:cNvSpPr/>
          <p:nvPr/>
        </p:nvSpPr>
        <p:spPr>
          <a:xfrm>
            <a:off x="5238750" y="4095748"/>
            <a:ext cx="5873750" cy="1511789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50A71C-6CF6-B335-11FA-D7ABDBB9C572}"/>
              </a:ext>
            </a:extLst>
          </p:cNvPr>
          <p:cNvSpPr txBox="1"/>
          <p:nvPr/>
        </p:nvSpPr>
        <p:spPr>
          <a:xfrm>
            <a:off x="5509846" y="4286249"/>
            <a:ext cx="392641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Frequently </a:t>
            </a:r>
            <a:r>
              <a:rPr lang="en-US" sz="2400" b="1">
                <a:ea typeface="+mn-lt"/>
                <a:cs typeface="+mn-lt"/>
              </a:rPr>
              <a:t>alternate between tasks</a:t>
            </a:r>
            <a:r>
              <a:rPr lang="en-US" sz="2400">
                <a:ea typeface="+mn-lt"/>
                <a:cs typeface="+mn-lt"/>
              </a:rPr>
              <a:t> so tired muscles can rest.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F59AAA8-D70B-1B47-89AC-FC6F6B98AEE7}"/>
              </a:ext>
            </a:extLst>
          </p:cNvPr>
          <p:cNvSpPr/>
          <p:nvPr/>
        </p:nvSpPr>
        <p:spPr>
          <a:xfrm>
            <a:off x="5683249" y="1714500"/>
            <a:ext cx="6297083" cy="1291167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" name="Picture 3" descr="A blue and black sign with white text&#10;&#10;AI-generated content may be incorrect.">
            <a:extLst>
              <a:ext uri="{FF2B5EF4-FFF2-40B4-BE49-F238E27FC236}">
                <a16:creationId xmlns:a16="http://schemas.microsoft.com/office/drawing/2014/main" id="{DC7E386F-8663-3B15-0ADA-DFB14A31A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1" y="-4762"/>
            <a:ext cx="2137833" cy="136419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D1C81B-A6AB-35BC-EB5C-ED84A8BBEEEF}"/>
              </a:ext>
            </a:extLst>
          </p:cNvPr>
          <p:cNvSpPr txBox="1">
            <a:spLocks/>
          </p:cNvSpPr>
          <p:nvPr/>
        </p:nvSpPr>
        <p:spPr>
          <a:xfrm>
            <a:off x="838200" y="1711277"/>
            <a:ext cx="4133851" cy="51434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ea typeface="+mn-lt"/>
                <a:cs typeface="+mn-lt"/>
              </a:rPr>
              <a:t>Wrist injuries caused by repeated bending, twisting and holding tools for extended periods.</a:t>
            </a:r>
            <a:endParaRPr lang="en-US">
              <a:latin typeface="Arial"/>
              <a:cs typeface="Arial"/>
            </a:endParaRPr>
          </a:p>
          <a:p>
            <a:pPr marL="0" indent="0">
              <a:buNone/>
            </a:pPr>
            <a:endParaRPr lang="en-US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sz="3600" b="1">
                <a:ea typeface="+mn-lt"/>
                <a:cs typeface="+mn-lt"/>
              </a:rPr>
              <a:t>Give your hands and wrists regular breaks to avoid a strain.</a:t>
            </a:r>
            <a:endParaRPr lang="en-US" sz="3600" b="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E67F09-FF17-FE79-44C7-32E835ABE798}"/>
              </a:ext>
            </a:extLst>
          </p:cNvPr>
          <p:cNvSpPr txBox="1"/>
          <p:nvPr/>
        </p:nvSpPr>
        <p:spPr>
          <a:xfrm>
            <a:off x="8424332" y="1725084"/>
            <a:ext cx="341841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Avoid holding objects </a:t>
            </a:r>
            <a:br>
              <a:rPr lang="en-US" sz="2400">
                <a:ea typeface="+mn-lt"/>
                <a:cs typeface="+mn-lt"/>
              </a:rPr>
            </a:br>
            <a:r>
              <a:rPr lang="en-US" sz="2400">
                <a:ea typeface="+mn-lt"/>
                <a:cs typeface="+mn-lt"/>
              </a:rPr>
              <a:t>or tools for extended periods. </a:t>
            </a:r>
            <a:r>
              <a:rPr lang="en-US" sz="2400" b="1">
                <a:ea typeface="+mn-lt"/>
                <a:cs typeface="+mn-lt"/>
              </a:rPr>
              <a:t>Switch hands</a:t>
            </a:r>
            <a:r>
              <a:rPr lang="en-US" sz="2400"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FFE45A-A909-5E67-EF54-49EDAC7F8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149" y="3524717"/>
            <a:ext cx="1500289" cy="30648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8B7533-2DE3-684C-A317-588D25232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537" y="240404"/>
            <a:ext cx="3298125" cy="28733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3515D7-6B63-56EF-8A2B-EF6F2A40D0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091" y="3291416"/>
            <a:ext cx="961960" cy="28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43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9CB86-FFC1-50A4-97F9-41CFD6330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A61F927-793E-C79C-0D9B-EC53E0B0C637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E095DA-CA6F-9A87-2F5C-16E59D603B5C}"/>
              </a:ext>
            </a:extLst>
          </p:cNvPr>
          <p:cNvSpPr/>
          <p:nvPr/>
        </p:nvSpPr>
        <p:spPr>
          <a:xfrm>
            <a:off x="5238750" y="4360332"/>
            <a:ext cx="5873750" cy="1153584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B7E0E0-2580-2B20-BC12-F6CC4973466B}"/>
              </a:ext>
            </a:extLst>
          </p:cNvPr>
          <p:cNvSpPr txBox="1"/>
          <p:nvPr/>
        </p:nvSpPr>
        <p:spPr>
          <a:xfrm>
            <a:off x="5588000" y="4497916"/>
            <a:ext cx="344627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Store heavier objects at or near </a:t>
            </a:r>
            <a:r>
              <a:rPr lang="en-US" sz="2400" b="1">
                <a:ea typeface="+mn-lt"/>
                <a:cs typeface="+mn-lt"/>
              </a:rPr>
              <a:t>waist height</a:t>
            </a:r>
            <a:r>
              <a:rPr lang="en-US" sz="2400"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6889ABF-C283-C84C-432A-42A558B1E0EF}"/>
              </a:ext>
            </a:extLst>
          </p:cNvPr>
          <p:cNvSpPr/>
          <p:nvPr/>
        </p:nvSpPr>
        <p:spPr>
          <a:xfrm>
            <a:off x="5683249" y="1576917"/>
            <a:ext cx="6297083" cy="1841500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" name="Picture 3" descr="A blue and black sign with white text&#10;&#10;AI-generated content may be incorrect.">
            <a:extLst>
              <a:ext uri="{FF2B5EF4-FFF2-40B4-BE49-F238E27FC236}">
                <a16:creationId xmlns:a16="http://schemas.microsoft.com/office/drawing/2014/main" id="{14ACD46D-0A54-F4C3-D356-024E9D416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1" y="-4762"/>
            <a:ext cx="2137833" cy="136419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D33CAC-78F6-B8BC-1B68-FDE88357EA6E}"/>
              </a:ext>
            </a:extLst>
          </p:cNvPr>
          <p:cNvSpPr txBox="1">
            <a:spLocks/>
          </p:cNvSpPr>
          <p:nvPr/>
        </p:nvSpPr>
        <p:spPr>
          <a:xfrm>
            <a:off x="838200" y="4165599"/>
            <a:ext cx="4133851" cy="26891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ea typeface="+mn-lt"/>
                <a:cs typeface="+mn-lt"/>
              </a:rPr>
              <a:t>Back injuries caused by heavy lifting and handling.</a:t>
            </a:r>
            <a:endParaRPr lang="en-US" dirty="0">
              <a:ea typeface="+mn-lt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2D13AB-B1D5-646A-E7E5-7888FAB4AF04}"/>
              </a:ext>
            </a:extLst>
          </p:cNvPr>
          <p:cNvSpPr txBox="1"/>
          <p:nvPr/>
        </p:nvSpPr>
        <p:spPr>
          <a:xfrm>
            <a:off x="7355416" y="1714501"/>
            <a:ext cx="4138084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Can you reduce the weight </a:t>
            </a:r>
            <a:endParaRPr lang="en-US"/>
          </a:p>
          <a:p>
            <a:r>
              <a:rPr lang="en-US" sz="2400">
                <a:ea typeface="+mn-lt"/>
                <a:cs typeface="+mn-lt"/>
              </a:rPr>
              <a:t>of the load? If not, use an </a:t>
            </a:r>
            <a:r>
              <a:rPr lang="en-US" sz="2400" b="1">
                <a:ea typeface="+mn-lt"/>
                <a:cs typeface="+mn-lt"/>
              </a:rPr>
              <a:t>assistive device, get help or both.</a:t>
            </a:r>
            <a:endParaRPr lang="en-US" b="1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F0B224-9C4C-89BA-E129-91ACB6F17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673289"/>
            <a:ext cx="4243054" cy="34001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8B033F-0440-1092-20E0-D2874B8F7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564" y="3575051"/>
            <a:ext cx="1571156" cy="318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42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D07BD-AB82-0CFC-3D4D-61823D8B4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C32F6A-B966-7368-056F-266523D635D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11B617C-3AFC-8837-7681-2E9B5A0CB6B0}"/>
              </a:ext>
            </a:extLst>
          </p:cNvPr>
          <p:cNvSpPr/>
          <p:nvPr/>
        </p:nvSpPr>
        <p:spPr>
          <a:xfrm>
            <a:off x="3598334" y="4582582"/>
            <a:ext cx="7503583" cy="1143000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85C02E-657D-7E90-3BEC-C1F7D06B4202}"/>
              </a:ext>
            </a:extLst>
          </p:cNvPr>
          <p:cNvSpPr txBox="1"/>
          <p:nvPr/>
        </p:nvSpPr>
        <p:spPr>
          <a:xfrm>
            <a:off x="4074584" y="4730749"/>
            <a:ext cx="511175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Sit on a </a:t>
            </a:r>
            <a:r>
              <a:rPr lang="en-US" sz="2400" b="1">
                <a:ea typeface="+mn-lt"/>
                <a:cs typeface="+mn-lt"/>
              </a:rPr>
              <a:t>low stool or seat</a:t>
            </a:r>
            <a:r>
              <a:rPr lang="en-US" sz="2400">
                <a:ea typeface="+mn-lt"/>
                <a:cs typeface="+mn-lt"/>
              </a:rPr>
              <a:t> when doing low level work to avoid kneeling.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099070-7E8D-2905-11F9-48E720FAA65C}"/>
              </a:ext>
            </a:extLst>
          </p:cNvPr>
          <p:cNvSpPr/>
          <p:nvPr/>
        </p:nvSpPr>
        <p:spPr>
          <a:xfrm>
            <a:off x="5683249" y="1576917"/>
            <a:ext cx="6297083" cy="1153584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" name="Picture 3" descr="A blue and black sign with white text&#10;&#10;AI-generated content may be incorrect.">
            <a:extLst>
              <a:ext uri="{FF2B5EF4-FFF2-40B4-BE49-F238E27FC236}">
                <a16:creationId xmlns:a16="http://schemas.microsoft.com/office/drawing/2014/main" id="{A1B70806-51DC-9BAA-3FCF-B26A7E15C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1" y="-4762"/>
            <a:ext cx="2137833" cy="136419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B39752-2D36-5C99-7F91-989720E3D957}"/>
              </a:ext>
            </a:extLst>
          </p:cNvPr>
          <p:cNvSpPr txBox="1">
            <a:spLocks/>
          </p:cNvSpPr>
          <p:nvPr/>
        </p:nvSpPr>
        <p:spPr>
          <a:xfrm>
            <a:off x="838200" y="1700694"/>
            <a:ext cx="4133851" cy="2793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>
                <a:ea typeface="+mn-lt"/>
                <a:cs typeface="+mn-lt"/>
              </a:rPr>
              <a:t>Knee injuries caused by repetitive work in kneeling position.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41F2FB-2E11-F4E3-1832-1208CF9CB1C6}"/>
              </a:ext>
            </a:extLst>
          </p:cNvPr>
          <p:cNvSpPr txBox="1"/>
          <p:nvPr/>
        </p:nvSpPr>
        <p:spPr>
          <a:xfrm>
            <a:off x="7355416" y="1714501"/>
            <a:ext cx="413808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Use </a:t>
            </a:r>
            <a:r>
              <a:rPr lang="en-US" sz="2400" b="1">
                <a:ea typeface="+mn-lt"/>
                <a:cs typeface="+mn-lt"/>
              </a:rPr>
              <a:t>knee pads</a:t>
            </a:r>
            <a:r>
              <a:rPr lang="en-US" sz="2400">
                <a:ea typeface="+mn-lt"/>
                <a:cs typeface="+mn-lt"/>
              </a:rPr>
              <a:t> when kneeling cannot be avoided.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AC6E7A-5122-2D33-C86A-03527D0B5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874" y="3136900"/>
            <a:ext cx="2593926" cy="35810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8D449F-D6C0-EDC9-35C5-AF9F765AD7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74" y="873605"/>
            <a:ext cx="2479208" cy="344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7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2755F-2DE1-0B62-7B69-ABCF4B57D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49A0CA-C476-8854-8B25-3CA2E80C7F95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072300F-7391-874D-ABE0-412AD06BB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>
                <a:solidFill>
                  <a:srgbClr val="003643"/>
                </a:solidFill>
                <a:latin typeface="Arial"/>
                <a:cs typeface="Arial"/>
              </a:rPr>
              <a:t>Move Well Work Well </a:t>
            </a:r>
            <a:r>
              <a:rPr lang="en-CA" dirty="0">
                <a:solidFill>
                  <a:srgbClr val="003643"/>
                </a:solidFill>
                <a:latin typeface="Arial"/>
                <a:cs typeface="Arial"/>
              </a:rPr>
              <a:t>Week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9964938-4DBC-9E9A-C015-1C2CD7382C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9681300"/>
              </p:ext>
            </p:extLst>
          </p:nvPr>
        </p:nvGraphicFramePr>
        <p:xfrm>
          <a:off x="836083" y="2688166"/>
          <a:ext cx="10509248" cy="33872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97666">
                  <a:extLst>
                    <a:ext uri="{9D8B030D-6E8A-4147-A177-3AD203B41FA5}">
                      <a16:colId xmlns:a16="http://schemas.microsoft.com/office/drawing/2014/main" val="3730756023"/>
                    </a:ext>
                  </a:extLst>
                </a:gridCol>
                <a:gridCol w="8011582">
                  <a:extLst>
                    <a:ext uri="{9D8B030D-6E8A-4147-A177-3AD203B41FA5}">
                      <a16:colId xmlns:a16="http://schemas.microsoft.com/office/drawing/2014/main" val="2391561511"/>
                    </a:ext>
                  </a:extLst>
                </a:gridCol>
              </a:tblGrid>
              <a:tr h="1129093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chemeClr val="bg1"/>
                          </a:solidFill>
                        </a:rPr>
                        <a:t>Where:</a:t>
                      </a:r>
                    </a:p>
                  </a:txBody>
                  <a:tcPr anchor="ctr">
                    <a:solidFill>
                      <a:srgbClr val="00A7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[ Meeting place 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9088866"/>
                  </a:ext>
                </a:extLst>
              </a:tr>
              <a:tr h="112909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>
                          <a:solidFill>
                            <a:schemeClr val="bg1"/>
                          </a:solidFill>
                          <a:latin typeface="Aptos"/>
                        </a:rPr>
                        <a:t>When:</a:t>
                      </a:r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A7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[ Example: 10 am on September 20 ]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0606093"/>
                  </a:ext>
                </a:extLst>
              </a:tr>
              <a:tr h="112909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>
                          <a:solidFill>
                            <a:schemeClr val="bg1"/>
                          </a:solidFill>
                          <a:latin typeface="Aptos"/>
                        </a:rPr>
                        <a:t>What:</a:t>
                      </a:r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A7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[ Example: How to lift boxes and use ladders 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4435093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7AF9DE0-A1C2-6C14-D75F-FABE6B7E4DFD}"/>
              </a:ext>
            </a:extLst>
          </p:cNvPr>
          <p:cNvSpPr txBox="1">
            <a:spLocks/>
          </p:cNvSpPr>
          <p:nvPr/>
        </p:nvSpPr>
        <p:spPr>
          <a:xfrm>
            <a:off x="838200" y="1700694"/>
            <a:ext cx="4133851" cy="2793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36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69DCDA-32F4-7024-1E09-C1A251927817}"/>
              </a:ext>
            </a:extLst>
          </p:cNvPr>
          <p:cNvSpPr txBox="1"/>
          <p:nvPr/>
        </p:nvSpPr>
        <p:spPr>
          <a:xfrm>
            <a:off x="840317" y="1496483"/>
            <a:ext cx="87588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/>
              <a:t>Let’s come together to learn practical solutions for injury prevention during Move Well Work Well Week and all year round.</a:t>
            </a:r>
          </a:p>
        </p:txBody>
      </p:sp>
    </p:spTree>
    <p:extLst>
      <p:ext uri="{BB962C8B-B14F-4D97-AF65-F5344CB8AC3E}">
        <p14:creationId xmlns:p14="http://schemas.microsoft.com/office/powerpoint/2010/main" val="681173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81969D3-4E02-E72A-6AA4-68AF1EFD15C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9B86B4-2DB3-0714-B24B-6976296523D0}"/>
              </a:ext>
            </a:extLst>
          </p:cNvPr>
          <p:cNvSpPr/>
          <p:nvPr/>
        </p:nvSpPr>
        <p:spPr>
          <a:xfrm>
            <a:off x="-631" y="3708841"/>
            <a:ext cx="12189164" cy="1494377"/>
          </a:xfrm>
          <a:prstGeom prst="rect">
            <a:avLst/>
          </a:prstGeom>
          <a:solidFill>
            <a:srgbClr val="D6F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EDF6C7-7ECD-3B18-C489-7ABF01190398}"/>
              </a:ext>
            </a:extLst>
          </p:cNvPr>
          <p:cNvSpPr/>
          <p:nvPr/>
        </p:nvSpPr>
        <p:spPr>
          <a:xfrm>
            <a:off x="-631" y="5203534"/>
            <a:ext cx="12189164" cy="1650684"/>
          </a:xfrm>
          <a:prstGeom prst="rect">
            <a:avLst/>
          </a:prstGeom>
          <a:solidFill>
            <a:srgbClr val="0036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4" name="Picture 13" descr="WorkplaceNL Logo">
            <a:extLst>
              <a:ext uri="{FF2B5EF4-FFF2-40B4-BE49-F238E27FC236}">
                <a16:creationId xmlns:a16="http://schemas.microsoft.com/office/drawing/2014/main" id="{D4F8AFA7-05C7-E672-AC26-662AC9EBE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2382" y="5594229"/>
            <a:ext cx="3152775" cy="866775"/>
          </a:xfrm>
          <a:prstGeom prst="rect">
            <a:avLst/>
          </a:prstGeom>
        </p:spPr>
      </p:pic>
      <p:pic>
        <p:nvPicPr>
          <p:cNvPr id="6" name="Picture 5" descr="Stay Safe. Stay Strong.">
            <a:extLst>
              <a:ext uri="{FF2B5EF4-FFF2-40B4-BE49-F238E27FC236}">
                <a16:creationId xmlns:a16="http://schemas.microsoft.com/office/drawing/2014/main" id="{BF740175-9491-42E7-CF77-67D8BA473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071" y="1712302"/>
            <a:ext cx="4400551" cy="1489320"/>
          </a:xfrm>
          <a:prstGeom prst="rect">
            <a:avLst/>
          </a:prstGeom>
        </p:spPr>
      </p:pic>
      <p:pic>
        <p:nvPicPr>
          <p:cNvPr id="7" name="Picture 6" descr="Scan for more information">
            <a:extLst>
              <a:ext uri="{FF2B5EF4-FFF2-40B4-BE49-F238E27FC236}">
                <a16:creationId xmlns:a16="http://schemas.microsoft.com/office/drawing/2014/main" id="{C57D22D8-4B52-5A7C-C9A6-2EA4A2585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6759" y="849923"/>
            <a:ext cx="1835638" cy="537308"/>
          </a:xfrm>
          <a:prstGeom prst="rect">
            <a:avLst/>
          </a:prstGeom>
        </p:spPr>
      </p:pic>
      <p:pic>
        <p:nvPicPr>
          <p:cNvPr id="19" name="Picture 18" descr="Learn about MSI Prevention">
            <a:extLst>
              <a:ext uri="{FF2B5EF4-FFF2-40B4-BE49-F238E27FC236}">
                <a16:creationId xmlns:a16="http://schemas.microsoft.com/office/drawing/2014/main" id="{A426AA59-E798-2659-9A42-5BA8ECED3D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613" y="3884775"/>
            <a:ext cx="5262115" cy="1145688"/>
          </a:xfrm>
          <a:prstGeom prst="rect">
            <a:avLst/>
          </a:prstGeom>
        </p:spPr>
      </p:pic>
      <p:sp>
        <p:nvSpPr>
          <p:cNvPr id="20" name="TextBox 19" descr="QR Code leading to www.workplacenl.ca/mwww">
            <a:extLst>
              <a:ext uri="{FF2B5EF4-FFF2-40B4-BE49-F238E27FC236}">
                <a16:creationId xmlns:a16="http://schemas.microsoft.com/office/drawing/2014/main" id="{EE6C0B05-FE89-894C-1D95-FA10B7414A9F}"/>
              </a:ext>
            </a:extLst>
          </p:cNvPr>
          <p:cNvSpPr txBox="1"/>
          <p:nvPr/>
        </p:nvSpPr>
        <p:spPr>
          <a:xfrm>
            <a:off x="621323" y="6033477"/>
            <a:ext cx="569350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/>
                <a:cs typeface="Arial"/>
              </a:rPr>
              <a:t>workplacenl.ca/</a:t>
            </a:r>
            <a:r>
              <a:rPr lang="en-US" sz="2800" b="1" err="1">
                <a:solidFill>
                  <a:schemeClr val="bg1"/>
                </a:solidFill>
                <a:latin typeface="Arial"/>
                <a:cs typeface="Arial"/>
              </a:rPr>
              <a:t>mwww</a:t>
            </a:r>
            <a:endParaRPr lang="en-US" sz="2800" b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60C66D-B5D8-5774-B419-3858691A4FDC}"/>
              </a:ext>
            </a:extLst>
          </p:cNvPr>
          <p:cNvSpPr txBox="1"/>
          <p:nvPr/>
        </p:nvSpPr>
        <p:spPr>
          <a:xfrm>
            <a:off x="621322" y="5593861"/>
            <a:ext cx="79013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00A7C3"/>
                </a:solidFill>
                <a:latin typeface="Arial"/>
                <a:ea typeface="+mn-lt"/>
                <a:cs typeface="+mn-lt"/>
              </a:rPr>
              <a:t>t</a:t>
            </a:r>
            <a:r>
              <a:rPr lang="en-US" sz="2400">
                <a:solidFill>
                  <a:schemeClr val="bg1"/>
                </a:solidFill>
                <a:latin typeface="Arial"/>
                <a:ea typeface="+mn-lt"/>
                <a:cs typeface="+mn-lt"/>
              </a:rPr>
              <a:t> 1.800.563.9000    e safety@workplacenl.ca</a:t>
            </a:r>
          </a:p>
        </p:txBody>
      </p:sp>
      <p:pic>
        <p:nvPicPr>
          <p:cNvPr id="3" name="Picture 2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4B0818ED-CE5B-4313-F738-10736E923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1068" y="1525221"/>
            <a:ext cx="3397250" cy="33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39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D6C902-3B22-314B-F455-B6EE6EF5979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4046575-244B-DA80-8425-DD475D6AA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solidFill>
                  <a:srgbClr val="003643"/>
                </a:solidFill>
                <a:latin typeface="Arial"/>
                <a:cs typeface="Arial"/>
              </a:rPr>
              <a:t>What is an MSI?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8E689-5CAC-DBBB-B107-9952231FC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3367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>
                <a:latin typeface="Arial"/>
                <a:cs typeface="Arial"/>
              </a:rPr>
              <a:t>Musculoskeletal injuries (MSIs) are: </a:t>
            </a:r>
          </a:p>
          <a:p>
            <a:r>
              <a:rPr lang="en-US">
                <a:latin typeface="Arial"/>
                <a:cs typeface="Arial"/>
              </a:rPr>
              <a:t>Disorders of the muscles, tendons, ligaments, nerves, spinal discs and related soft tissues.</a:t>
            </a:r>
          </a:p>
          <a:p>
            <a:r>
              <a:rPr lang="en-US">
                <a:latin typeface="Arial"/>
                <a:cs typeface="Arial"/>
              </a:rPr>
              <a:t>Include sprains, strains and inflammation conditions, which are commonly caused by working in awkward or sustained postures, performing repetitive motions or overexertion from lifting and handling activities.</a:t>
            </a:r>
          </a:p>
        </p:txBody>
      </p:sp>
      <p:pic>
        <p:nvPicPr>
          <p:cNvPr id="5" name="Picture 4" descr="A group of fireworks on a black background&#10;&#10;AI-generated content may be incorrect.">
            <a:extLst>
              <a:ext uri="{FF2B5EF4-FFF2-40B4-BE49-F238E27FC236}">
                <a16:creationId xmlns:a16="http://schemas.microsoft.com/office/drawing/2014/main" id="{40D7AE7A-9C42-DEF0-8AB9-5751452D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601" r="4009" b="-353"/>
          <a:stretch>
            <a:fillRect/>
          </a:stretch>
        </p:blipFill>
        <p:spPr>
          <a:xfrm>
            <a:off x="8392525" y="0"/>
            <a:ext cx="3789416" cy="538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0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A88EAAD-4D5A-C59B-FFEA-D383B7B9218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25616FB-A414-787A-FFB2-5F693BFA1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416" y="1823182"/>
            <a:ext cx="5344014" cy="32018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EC29E4-C9EF-85A4-7748-DD53F803C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solidFill>
                  <a:srgbClr val="003643"/>
                </a:solidFill>
                <a:latin typeface="Arial"/>
                <a:cs typeface="Arial"/>
              </a:rPr>
              <a:t>Is this a big issue?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A9DBB-2751-797D-E105-9580B236A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87293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>
                <a:latin typeface="Arial"/>
                <a:cs typeface="Arial"/>
              </a:rPr>
              <a:t>Although MSIs may seem small, they are not.</a:t>
            </a:r>
            <a:endParaRPr lang="en-US"/>
          </a:p>
          <a:p>
            <a:pPr marL="0" indent="0">
              <a:buNone/>
            </a:pPr>
            <a:endParaRPr lang="en-US">
              <a:latin typeface="Arial"/>
              <a:cs typeface="Arial"/>
            </a:endParaRPr>
          </a:p>
          <a:p>
            <a:r>
              <a:rPr lang="en-US">
                <a:latin typeface="Arial"/>
                <a:cs typeface="Arial"/>
              </a:rPr>
              <a:t>MSIs can change your quality of life, impacting your physical and mental health. </a:t>
            </a:r>
            <a:endParaRPr lang="en-US">
              <a:latin typeface="Aptos" panose="02110004020202020204"/>
              <a:cs typeface="Arial"/>
            </a:endParaRPr>
          </a:p>
          <a:p>
            <a:r>
              <a:rPr lang="en-US">
                <a:latin typeface="Arial"/>
                <a:cs typeface="Arial"/>
              </a:rPr>
              <a:t>MSIs happen far too often; about </a:t>
            </a:r>
            <a:r>
              <a:rPr lang="en-US" b="1">
                <a:latin typeface="Arial"/>
                <a:cs typeface="Arial"/>
              </a:rPr>
              <a:t>six workers </a:t>
            </a:r>
            <a:r>
              <a:rPr lang="en-US">
                <a:latin typeface="Arial"/>
                <a:cs typeface="Arial"/>
              </a:rPr>
              <a:t>in NL will sustain an MSI requiring time away from the workplace </a:t>
            </a:r>
            <a:r>
              <a:rPr lang="en-US" b="1">
                <a:latin typeface="Arial"/>
                <a:cs typeface="Arial"/>
              </a:rPr>
              <a:t>every day</a:t>
            </a:r>
            <a:r>
              <a:rPr lang="en-US">
                <a:latin typeface="Arial"/>
                <a:cs typeface="Arial"/>
              </a:rPr>
              <a:t>! </a:t>
            </a:r>
            <a:endParaRPr lang="en-US" sz="2600">
              <a:latin typeface="Aptos" panose="021100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69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06B21A-E492-BF32-9166-AF9B53E9BCA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0F4A59F-9E0D-468C-EFD0-0173A98C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solidFill>
                  <a:srgbClr val="003643"/>
                </a:solidFill>
                <a:latin typeface="Arial"/>
                <a:cs typeface="Arial"/>
              </a:rPr>
              <a:t>Are you at risk?</a:t>
            </a:r>
            <a:r>
              <a:rPr lang="en-CA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05073-399D-DE46-822A-94DD54D137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745230" cy="263569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Arial"/>
                <a:cs typeface="Arial"/>
              </a:rPr>
              <a:t>Aches and pain </a:t>
            </a:r>
          </a:p>
          <a:p>
            <a:r>
              <a:rPr lang="en-US">
                <a:latin typeface="Arial"/>
                <a:cs typeface="Arial"/>
              </a:rPr>
              <a:t>Tenderness </a:t>
            </a:r>
          </a:p>
          <a:p>
            <a:r>
              <a:rPr lang="en-US">
                <a:latin typeface="Arial"/>
                <a:cs typeface="Arial"/>
              </a:rPr>
              <a:t>Heaviness </a:t>
            </a:r>
          </a:p>
          <a:p>
            <a:r>
              <a:rPr lang="en-US">
                <a:latin typeface="Arial"/>
                <a:cs typeface="Arial"/>
              </a:rPr>
              <a:t>Tightness </a:t>
            </a:r>
          </a:p>
          <a:p>
            <a:r>
              <a:rPr lang="en-US">
                <a:latin typeface="Arial"/>
                <a:cs typeface="Arial"/>
              </a:rPr>
              <a:t>Numbness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3368F-A65A-0276-DAF1-EA80D13F1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27012" y="1825625"/>
            <a:ext cx="7129096" cy="26356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Arial"/>
                <a:cs typeface="Arial"/>
              </a:rPr>
              <a:t>Tingling  </a:t>
            </a:r>
            <a:endParaRPr lang="en-CA">
              <a:latin typeface="Arial"/>
              <a:cs typeface="Arial"/>
            </a:endParaRPr>
          </a:p>
          <a:p>
            <a:r>
              <a:rPr lang="en-US">
                <a:latin typeface="Arial"/>
                <a:cs typeface="Arial"/>
              </a:rPr>
              <a:t>Burning </a:t>
            </a:r>
            <a:endParaRPr lang="en-US"/>
          </a:p>
          <a:p>
            <a:r>
              <a:rPr lang="en-US">
                <a:latin typeface="Arial"/>
                <a:cs typeface="Arial"/>
              </a:rPr>
              <a:t>Swelling </a:t>
            </a:r>
          </a:p>
          <a:p>
            <a:r>
              <a:rPr lang="en-US">
                <a:latin typeface="Arial"/>
                <a:cs typeface="Arial"/>
              </a:rPr>
              <a:t>Stiffness or loss of joint movement </a:t>
            </a:r>
          </a:p>
          <a:p>
            <a:r>
              <a:rPr lang="en-US">
                <a:latin typeface="Arial"/>
                <a:cs typeface="Arial"/>
              </a:rPr>
              <a:t>Weakness or tired feeling in affected area </a:t>
            </a:r>
            <a:endParaRPr lang="en-CA">
              <a:latin typeface="Arial"/>
              <a:cs typeface="Arial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5979C4C-4C7B-A4D5-0029-A892AAAC30F4}"/>
              </a:ext>
            </a:extLst>
          </p:cNvPr>
          <p:cNvSpPr txBox="1">
            <a:spLocks/>
          </p:cNvSpPr>
          <p:nvPr/>
        </p:nvSpPr>
        <p:spPr>
          <a:xfrm>
            <a:off x="838200" y="5362527"/>
            <a:ext cx="9097434" cy="94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solidFill>
                  <a:srgbClr val="000000"/>
                </a:solidFill>
                <a:latin typeface="Arial"/>
                <a:cs typeface="Arial"/>
              </a:rPr>
              <a:t>It</a:t>
            </a:r>
            <a:r>
              <a:rPr lang="en-US" b="1" i="0">
                <a:solidFill>
                  <a:srgbClr val="000000"/>
                </a:solidFill>
                <a:effectLst/>
                <a:latin typeface="Arial"/>
                <a:cs typeface="Arial"/>
              </a:rPr>
              <a:t> is essential</a:t>
            </a:r>
            <a:r>
              <a:rPr lang="en-US" i="0">
                <a:solidFill>
                  <a:srgbClr val="000000"/>
                </a:solidFill>
                <a:effectLst/>
                <a:latin typeface="Arial"/>
                <a:cs typeface="Arial"/>
              </a:rPr>
              <a:t> that, together, you identify and manage risk factors as soon as possible to avoid long-term injury.</a:t>
            </a:r>
            <a:endParaRPr lang="en-US">
              <a:latin typeface="Aptos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E9F2EE-A218-D4F4-9A3D-1E1DEF196365}"/>
              </a:ext>
            </a:extLst>
          </p:cNvPr>
          <p:cNvSpPr/>
          <p:nvPr/>
        </p:nvSpPr>
        <p:spPr>
          <a:xfrm>
            <a:off x="-91811" y="4619822"/>
            <a:ext cx="10213337" cy="576069"/>
          </a:xfrm>
          <a:prstGeom prst="rect">
            <a:avLst/>
          </a:prstGeom>
          <a:solidFill>
            <a:srgbClr val="D741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US" sz="2800" b="1" dirty="0">
                <a:solidFill>
                  <a:schemeClr val="bg1"/>
                </a:solidFill>
                <a:latin typeface="Arial"/>
                <a:cs typeface="Arial"/>
              </a:rPr>
              <a:t>Report early warning signs to your supervisor</a:t>
            </a: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18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AE4C622-7D92-631C-0149-4E6D5CDD7DC2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E636470-6611-D476-700D-7C4EEB28B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48025"/>
            <a:ext cx="10515600" cy="1346200"/>
          </a:xfrm>
        </p:spPr>
        <p:txBody>
          <a:bodyPr/>
          <a:lstStyle/>
          <a:p>
            <a:r>
              <a:rPr lang="en-CA" b="1">
                <a:solidFill>
                  <a:srgbClr val="003643"/>
                </a:solidFill>
                <a:latin typeface="Arial"/>
                <a:cs typeface="Arial"/>
              </a:rPr>
              <a:t>MSIs </a:t>
            </a:r>
            <a:r>
              <a:rPr lang="en-US" b="1" i="0">
                <a:solidFill>
                  <a:srgbClr val="003643"/>
                </a:solidFill>
                <a:effectLst/>
                <a:latin typeface="Arial"/>
                <a:cs typeface="Arial"/>
              </a:rPr>
              <a:t>can be prevented</a:t>
            </a:r>
            <a:endParaRPr lang="en-CA" b="1">
              <a:solidFill>
                <a:srgbClr val="003643"/>
              </a:solidFill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56B96-F208-7907-B9A0-8313C7B24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>
                <a:latin typeface="Arial"/>
                <a:cs typeface="Arial"/>
              </a:rPr>
              <a:t>Let’s take action today! </a:t>
            </a:r>
          </a:p>
        </p:txBody>
      </p:sp>
      <p:pic>
        <p:nvPicPr>
          <p:cNvPr id="4" name="Picture 3" descr="A group of fireworks on a black background&#10;&#10;AI-generated content may be incorrect.">
            <a:extLst>
              <a:ext uri="{FF2B5EF4-FFF2-40B4-BE49-F238E27FC236}">
                <a16:creationId xmlns:a16="http://schemas.microsoft.com/office/drawing/2014/main" id="{51D59E59-EC74-682A-A77B-CF2C3AA41D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</a:blip>
          <a:srcRect t="19078" r="4009" b="14213"/>
          <a:stretch>
            <a:fillRect/>
          </a:stretch>
        </p:blipFill>
        <p:spPr>
          <a:xfrm>
            <a:off x="4806371" y="-130629"/>
            <a:ext cx="6732486" cy="7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9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E23E21F-D197-C9F3-DDFD-43B00D217D88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7820092-D140-4C2B-4781-148B76ECF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3808"/>
            <a:ext cx="10515600" cy="1094574"/>
          </a:xfrm>
        </p:spPr>
        <p:txBody>
          <a:bodyPr/>
          <a:lstStyle/>
          <a:p>
            <a:r>
              <a:rPr lang="en-CA" sz="6000">
                <a:solidFill>
                  <a:srgbClr val="003643"/>
                </a:solidFill>
                <a:latin typeface="Arial"/>
                <a:cs typeface="Arial"/>
              </a:rPr>
              <a:t>THE GOOD NEWS</a:t>
            </a:r>
            <a:endParaRPr lang="en-US" sz="6000">
              <a:solidFill>
                <a:srgbClr val="003643"/>
              </a:solidFill>
              <a:latin typeface="Arial"/>
              <a:cs typeface="Arial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7BE1D5D-C84C-AF23-23C7-E1BEDDDDAE10}"/>
              </a:ext>
            </a:extLst>
          </p:cNvPr>
          <p:cNvSpPr txBox="1">
            <a:spLocks/>
          </p:cNvSpPr>
          <p:nvPr/>
        </p:nvSpPr>
        <p:spPr>
          <a:xfrm>
            <a:off x="753533" y="2184183"/>
            <a:ext cx="8975683" cy="40185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Learning how </a:t>
            </a:r>
            <a:r>
              <a:rPr lang="en-US" i="0">
                <a:solidFill>
                  <a:srgbClr val="000000"/>
                </a:solidFill>
                <a:effectLst/>
                <a:ea typeface="+mn-lt"/>
                <a:cs typeface="+mn-lt"/>
              </a:rPr>
              <a:t>to </a:t>
            </a: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properly move your body can help you </a:t>
            </a:r>
            <a:r>
              <a:rPr lang="en-US" b="1" i="0">
                <a:solidFill>
                  <a:srgbClr val="000000"/>
                </a:solidFill>
                <a:effectLst/>
                <a:ea typeface="+mn-lt"/>
                <a:cs typeface="+mn-lt"/>
              </a:rPr>
              <a:t>avoid </a:t>
            </a:r>
            <a:r>
              <a:rPr lang="en-US" b="1">
                <a:solidFill>
                  <a:srgbClr val="000000"/>
                </a:solidFill>
                <a:ea typeface="+mn-lt"/>
                <a:cs typeface="+mn-lt"/>
              </a:rPr>
              <a:t>injury </a:t>
            </a: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and </a:t>
            </a:r>
            <a:r>
              <a:rPr lang="en-US" b="1">
                <a:solidFill>
                  <a:srgbClr val="000000"/>
                </a:solidFill>
                <a:ea typeface="+mn-lt"/>
                <a:cs typeface="+mn-lt"/>
              </a:rPr>
              <a:t>feel your best</a:t>
            </a: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. </a:t>
            </a:r>
          </a:p>
          <a:p>
            <a:pPr marL="0" indent="0">
              <a:buNone/>
            </a:pPr>
            <a:endParaRPr lang="en-US" sz="800">
              <a:solidFill>
                <a:srgbClr val="000000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You can start by implementing good habits into your </a:t>
            </a:r>
            <a:br>
              <a:rPr lang="en-US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day-to-day work.</a:t>
            </a:r>
            <a:endParaRPr lang="en-US" sz="2800">
              <a:ea typeface="+mn-lt"/>
              <a:cs typeface="+mn-lt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2800">
                <a:ea typeface="+mn-lt"/>
                <a:cs typeface="+mn-lt"/>
              </a:rPr>
              <a:t>Before starting tough or physical work, warm up with movement exercises to prepare your muscles.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>
                <a:ea typeface="+mn-lt"/>
                <a:cs typeface="+mn-lt"/>
              </a:rPr>
              <a:t>Reduce the weight and size of loads or use equipment when that’s not possible.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4D2C05-448D-CF7E-61E1-8839AFAEDD7A}"/>
              </a:ext>
            </a:extLst>
          </p:cNvPr>
          <p:cNvSpPr txBox="1">
            <a:spLocks/>
          </p:cNvSpPr>
          <p:nvPr/>
        </p:nvSpPr>
        <p:spPr>
          <a:xfrm>
            <a:off x="2299758" y="1165698"/>
            <a:ext cx="10515600" cy="685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2800" b="1">
                <a:solidFill>
                  <a:srgbClr val="003643"/>
                </a:solidFill>
                <a:latin typeface="Arial Black"/>
                <a:cs typeface="Arial"/>
              </a:rPr>
              <a:t>MSIs are preventable – by you!</a:t>
            </a:r>
            <a:endParaRPr lang="en-US" sz="2800" b="1">
              <a:solidFill>
                <a:srgbClr val="003643"/>
              </a:solidFill>
              <a:latin typeface="Arial Black"/>
            </a:endParaRP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20F89037-2BEB-9996-C150-942A47027EE0}"/>
              </a:ext>
            </a:extLst>
          </p:cNvPr>
          <p:cNvSpPr/>
          <p:nvPr/>
        </p:nvSpPr>
        <p:spPr>
          <a:xfrm>
            <a:off x="4247943" y="1681577"/>
            <a:ext cx="2333832" cy="339411"/>
          </a:xfrm>
          <a:prstGeom prst="arc">
            <a:avLst>
              <a:gd name="adj1" fmla="val 11289133"/>
              <a:gd name="adj2" fmla="val 20839751"/>
            </a:avLst>
          </a:prstGeom>
          <a:noFill/>
          <a:ln w="38100">
            <a:solidFill>
              <a:srgbClr val="D7413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ln w="1905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08960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FBD685-2419-E2DA-A91F-73CAEF198318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94361A65-70F5-A3F4-56B2-6C4ED7EB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3808"/>
            <a:ext cx="10515600" cy="1094574"/>
          </a:xfrm>
        </p:spPr>
        <p:txBody>
          <a:bodyPr/>
          <a:lstStyle/>
          <a:p>
            <a:r>
              <a:rPr lang="en-CA" sz="6000">
                <a:solidFill>
                  <a:srgbClr val="003643"/>
                </a:solidFill>
                <a:latin typeface="Arial"/>
                <a:cs typeface="Arial"/>
              </a:rPr>
              <a:t>THE GOOD NEWS</a:t>
            </a:r>
            <a:endParaRPr lang="en-US" sz="6000">
              <a:solidFill>
                <a:srgbClr val="003643"/>
              </a:solidFill>
              <a:latin typeface="Arial"/>
              <a:cs typeface="Arial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C7FBB69-1DCE-1783-1EFA-933D68AFFD7D}"/>
              </a:ext>
            </a:extLst>
          </p:cNvPr>
          <p:cNvSpPr txBox="1">
            <a:spLocks/>
          </p:cNvSpPr>
          <p:nvPr/>
        </p:nvSpPr>
        <p:spPr>
          <a:xfrm>
            <a:off x="753533" y="2260272"/>
            <a:ext cx="8655643" cy="40185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1550" lvl="1" indent="-514350">
              <a:buFont typeface="+mj-lt"/>
              <a:buAutoNum type="arabicPeriod" startAt="3"/>
            </a:pPr>
            <a:r>
              <a:rPr lang="en-US" sz="2800">
                <a:ea typeface="+mn-lt"/>
                <a:cs typeface="+mn-lt"/>
              </a:rPr>
              <a:t>Push rather than pull, even with smaller tasks like wiping down surfaces. </a:t>
            </a:r>
          </a:p>
          <a:p>
            <a:pPr marL="971550" lvl="1" indent="-514350">
              <a:buFont typeface="+mj-lt"/>
              <a:buAutoNum type="arabicPeriod" startAt="3"/>
            </a:pPr>
            <a:r>
              <a:rPr lang="en-US" sz="2800">
                <a:ea typeface="+mn-lt"/>
                <a:cs typeface="+mn-lt"/>
              </a:rPr>
              <a:t>When lifting, keep your back straight and bend with your hips and knees. </a:t>
            </a:r>
          </a:p>
          <a:p>
            <a:pPr marL="971550" lvl="1" indent="-514350">
              <a:buFont typeface="+mj-lt"/>
              <a:buAutoNum type="arabicPeriod" startAt="3"/>
            </a:pPr>
            <a:r>
              <a:rPr lang="en-US" sz="2800">
                <a:ea typeface="+mn-lt"/>
                <a:cs typeface="+mn-lt"/>
              </a:rPr>
              <a:t>Work with your elbows close to your body; </a:t>
            </a:r>
            <a:br>
              <a:rPr lang="en-US" sz="2800">
                <a:ea typeface="+mn-lt"/>
                <a:cs typeface="+mn-lt"/>
              </a:rPr>
            </a:br>
            <a:r>
              <a:rPr lang="en-US" sz="2800">
                <a:ea typeface="+mn-lt"/>
                <a:cs typeface="+mn-lt"/>
              </a:rPr>
              <a:t>avoid bending, twisting and reaching </a:t>
            </a:r>
          </a:p>
          <a:p>
            <a:pPr marL="971550" lvl="1" indent="-514350">
              <a:buFont typeface="+mj-lt"/>
              <a:buAutoNum type="arabicPeriod" startAt="3"/>
            </a:pPr>
            <a:r>
              <a:rPr lang="en-US" sz="2800">
                <a:ea typeface="+mn-lt"/>
                <a:cs typeface="+mn-lt"/>
              </a:rPr>
              <a:t>Take short breaks for sitting; get up and stretch every 20-30 minutes. </a:t>
            </a:r>
          </a:p>
          <a:p>
            <a:pPr marL="971550" lvl="1" indent="-514350">
              <a:buFont typeface="+mj-lt"/>
              <a:buAutoNum type="arabicPeriod" startAt="3"/>
            </a:pPr>
            <a:r>
              <a:rPr lang="en-US" sz="2800">
                <a:ea typeface="+mn-lt"/>
                <a:cs typeface="+mn-lt"/>
              </a:rPr>
              <a:t>Wear comfortable, supportive footwear.</a:t>
            </a: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D8985A1E-78C2-77FA-DC51-6B914A946E68}"/>
              </a:ext>
            </a:extLst>
          </p:cNvPr>
          <p:cNvSpPr/>
          <p:nvPr/>
        </p:nvSpPr>
        <p:spPr>
          <a:xfrm>
            <a:off x="4247943" y="1681577"/>
            <a:ext cx="2333832" cy="339411"/>
          </a:xfrm>
          <a:prstGeom prst="arc">
            <a:avLst>
              <a:gd name="adj1" fmla="val 11289133"/>
              <a:gd name="adj2" fmla="val 20839751"/>
            </a:avLst>
          </a:prstGeom>
          <a:noFill/>
          <a:ln w="38100">
            <a:solidFill>
              <a:srgbClr val="D7413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86AAAF2-9087-367A-AFBE-23C77FB389C9}"/>
              </a:ext>
            </a:extLst>
          </p:cNvPr>
          <p:cNvSpPr txBox="1">
            <a:spLocks/>
          </p:cNvSpPr>
          <p:nvPr/>
        </p:nvSpPr>
        <p:spPr>
          <a:xfrm>
            <a:off x="2299758" y="1165698"/>
            <a:ext cx="10515600" cy="685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2800" b="1">
                <a:solidFill>
                  <a:srgbClr val="003643"/>
                </a:solidFill>
                <a:latin typeface="Arial Black"/>
                <a:cs typeface="Arial"/>
              </a:rPr>
              <a:t>MSIs are preventable – by you!</a:t>
            </a:r>
            <a:endParaRPr lang="en-US" sz="2800" b="1">
              <a:solidFill>
                <a:srgbClr val="003643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991750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817F-FB3E-65FF-F8F7-EC3FA5F22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14553DB-FB90-9F8F-E811-C3D64FEFF5F6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F97009F-1664-2339-BB7A-A005C347681C}"/>
              </a:ext>
            </a:extLst>
          </p:cNvPr>
          <p:cNvSpPr/>
          <p:nvPr/>
        </p:nvSpPr>
        <p:spPr>
          <a:xfrm>
            <a:off x="6318250" y="1021697"/>
            <a:ext cx="5312834" cy="3005667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3F544B-A300-4D5B-771A-26C2602360D6}"/>
              </a:ext>
            </a:extLst>
          </p:cNvPr>
          <p:cNvSpPr txBox="1"/>
          <p:nvPr/>
        </p:nvSpPr>
        <p:spPr>
          <a:xfrm>
            <a:off x="7644423" y="1180448"/>
            <a:ext cx="3693586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ea typeface="+mn-lt"/>
                <a:cs typeface="+mn-lt"/>
              </a:rPr>
              <a:t>Avoid twisting your back. </a:t>
            </a:r>
            <a:r>
              <a:rPr lang="en-US" sz="2400" dirty="0">
                <a:ea typeface="+mn-lt"/>
                <a:cs typeface="+mn-lt"/>
              </a:rPr>
              <a:t>To change direction, keep nose between toes by pivoting your feet, pointing one foot in the desired direction and following with the other foot.</a:t>
            </a:r>
            <a:endParaRPr lang="en-US" dirty="0">
              <a:ea typeface="+mn-lt"/>
              <a:cs typeface="+mn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7C5479-E5EC-494F-9EFE-C3A9F366F2F3}"/>
              </a:ext>
            </a:extLst>
          </p:cNvPr>
          <p:cNvSpPr/>
          <p:nvPr/>
        </p:nvSpPr>
        <p:spPr>
          <a:xfrm>
            <a:off x="567431" y="4607006"/>
            <a:ext cx="9934492" cy="1449917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" name="Picture 3" descr="A blue and black sign with white text&#10;&#10;AI-generated content may be incorrect.">
            <a:extLst>
              <a:ext uri="{FF2B5EF4-FFF2-40B4-BE49-F238E27FC236}">
                <a16:creationId xmlns:a16="http://schemas.microsoft.com/office/drawing/2014/main" id="{E7F45A25-A943-09E2-3989-FC16AFC14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1" y="-4762"/>
            <a:ext cx="2137833" cy="136419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434C3-3BFE-731D-1641-FD7C4D3A66E3}"/>
              </a:ext>
            </a:extLst>
          </p:cNvPr>
          <p:cNvSpPr txBox="1">
            <a:spLocks/>
          </p:cNvSpPr>
          <p:nvPr/>
        </p:nvSpPr>
        <p:spPr>
          <a:xfrm>
            <a:off x="766559" y="1530547"/>
            <a:ext cx="4965863" cy="27500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solidFill>
                  <a:srgbClr val="000000"/>
                </a:solidFill>
                <a:latin typeface="Aptos"/>
                <a:ea typeface="+mn-lt"/>
                <a:cs typeface="Arial"/>
              </a:rPr>
              <a:t>Back</a:t>
            </a: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 injuries caused by repetitive lifting </a:t>
            </a:r>
            <a:r>
              <a:rPr lang="en-US" i="0">
                <a:solidFill>
                  <a:srgbClr val="000000"/>
                </a:solidFill>
                <a:effectLst/>
                <a:ea typeface="+mn-lt"/>
                <a:cs typeface="+mn-lt"/>
              </a:rPr>
              <a:t>and </a:t>
            </a:r>
            <a:r>
              <a:rPr lang="en-US">
                <a:solidFill>
                  <a:srgbClr val="000000"/>
                </a:solidFill>
                <a:ea typeface="+mn-lt"/>
                <a:cs typeface="+mn-lt"/>
              </a:rPr>
              <a:t>handling</a:t>
            </a:r>
            <a:r>
              <a:rPr lang="en-US" i="0">
                <a:solidFill>
                  <a:srgbClr val="000000"/>
                </a:solidFill>
                <a:effectLst/>
                <a:ea typeface="+mn-lt"/>
                <a:cs typeface="+mn-lt"/>
              </a:rPr>
              <a:t>.</a:t>
            </a:r>
            <a:endParaRPr lang="en-US"/>
          </a:p>
          <a:p>
            <a:pPr marL="0" indent="0">
              <a:buNone/>
            </a:pPr>
            <a:r>
              <a:rPr lang="en-US" sz="3600" b="1">
                <a:ea typeface="+mn-lt"/>
                <a:cs typeface="+mn-lt"/>
              </a:rPr>
              <a:t>When lifting and moving objects:</a:t>
            </a:r>
            <a:endParaRPr lang="en-US" b="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05DF05-E77B-4988-73C8-3CB4EC009BC8}"/>
              </a:ext>
            </a:extLst>
          </p:cNvPr>
          <p:cNvSpPr txBox="1"/>
          <p:nvPr/>
        </p:nvSpPr>
        <p:spPr>
          <a:xfrm>
            <a:off x="5316089" y="4681090"/>
            <a:ext cx="498475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ea typeface="+mn-lt"/>
                <a:cs typeface="+mn-lt"/>
              </a:rPr>
              <a:t>Avoid bending your back. </a:t>
            </a:r>
            <a:r>
              <a:rPr lang="en-US" sz="2400" b="1">
                <a:ea typeface="+mn-lt"/>
                <a:cs typeface="+mn-lt"/>
              </a:rPr>
              <a:t>Bend your hips and knees </a:t>
            </a:r>
            <a:r>
              <a:rPr lang="en-US" sz="2400">
                <a:ea typeface="+mn-lt"/>
                <a:cs typeface="+mn-lt"/>
              </a:rPr>
              <a:t>instead. Hips should bend first. Think </a:t>
            </a:r>
            <a:r>
              <a:rPr lang="en-US" sz="2400" i="1">
                <a:ea typeface="+mn-lt"/>
                <a:cs typeface="+mn-lt"/>
              </a:rPr>
              <a:t>squat back</a:t>
            </a:r>
            <a:r>
              <a:rPr lang="en-US" sz="2400"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616EBD-4B03-BBE8-6D53-534D7DB018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422" y="764580"/>
            <a:ext cx="1501123" cy="37618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50CBA7-A93B-6D10-F190-6AF6F6F929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91" y="3730931"/>
            <a:ext cx="1460880" cy="28250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B02CE6-6620-DC56-C02F-7A645CC2DC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46" y="4526410"/>
            <a:ext cx="1630984" cy="202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8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0E9DB-6FE2-2BAE-87E3-33603EF0D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9D86D3D-D096-7174-6C9A-CCF77710AB2B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C46B7E1-7555-5DC6-6B24-84775CB84C91}"/>
              </a:ext>
            </a:extLst>
          </p:cNvPr>
          <p:cNvSpPr/>
          <p:nvPr/>
        </p:nvSpPr>
        <p:spPr>
          <a:xfrm>
            <a:off x="5482167" y="4042832"/>
            <a:ext cx="5873750" cy="2000250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F7C7E5-C8B1-91CB-B861-584328F49589}"/>
              </a:ext>
            </a:extLst>
          </p:cNvPr>
          <p:cNvSpPr txBox="1"/>
          <p:nvPr/>
        </p:nvSpPr>
        <p:spPr>
          <a:xfrm>
            <a:off x="5894916" y="4254499"/>
            <a:ext cx="282846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ea typeface="+mn-lt"/>
                <a:cs typeface="+mn-lt"/>
              </a:rPr>
              <a:t>Get closer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b="1">
                <a:ea typeface="+mn-lt"/>
                <a:cs typeface="+mn-lt"/>
              </a:rPr>
              <a:t>to object or person</a:t>
            </a:r>
            <a:r>
              <a:rPr lang="en-US" sz="2400">
                <a:ea typeface="+mn-lt"/>
                <a:cs typeface="+mn-lt"/>
              </a:rPr>
              <a:t>. </a:t>
            </a:r>
            <a:endParaRPr lang="en-US">
              <a:ea typeface="+mn-lt"/>
              <a:cs typeface="+mn-lt"/>
            </a:endParaRPr>
          </a:p>
          <a:p>
            <a:r>
              <a:rPr lang="en-US" sz="2400">
                <a:ea typeface="+mn-lt"/>
                <a:cs typeface="+mn-lt"/>
              </a:rPr>
              <a:t>Keep elbows close to your body.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667CEF8-677F-3B61-EA69-1CBC008B01D4}"/>
              </a:ext>
            </a:extLst>
          </p:cNvPr>
          <p:cNvSpPr/>
          <p:nvPr/>
        </p:nvSpPr>
        <p:spPr>
          <a:xfrm>
            <a:off x="6466416" y="1333499"/>
            <a:ext cx="5471583" cy="1354667"/>
          </a:xfrm>
          <a:prstGeom prst="roundRect">
            <a:avLst/>
          </a:prstGeom>
          <a:solidFill>
            <a:srgbClr val="B2E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" name="Picture 3" descr="A blue and black sign with white text&#10;&#10;AI-generated content may be incorrect.">
            <a:extLst>
              <a:ext uri="{FF2B5EF4-FFF2-40B4-BE49-F238E27FC236}">
                <a16:creationId xmlns:a16="http://schemas.microsoft.com/office/drawing/2014/main" id="{750EF0C0-0358-CFF7-9061-6969B5A3B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1" y="-4762"/>
            <a:ext cx="2137833" cy="136419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4DF7083-66A2-7C72-1F43-571823F3B854}"/>
              </a:ext>
            </a:extLst>
          </p:cNvPr>
          <p:cNvSpPr txBox="1">
            <a:spLocks/>
          </p:cNvSpPr>
          <p:nvPr/>
        </p:nvSpPr>
        <p:spPr>
          <a:xfrm>
            <a:off x="838200" y="1711277"/>
            <a:ext cx="5160434" cy="47730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Shoulder</a:t>
            </a:r>
            <a:r>
              <a:rPr lang="en-US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 injuries caused by repeated reaching </a:t>
            </a:r>
            <a:r>
              <a:rPr lang="en-US" i="0" dirty="0">
                <a:solidFill>
                  <a:srgbClr val="000000"/>
                </a:solidFill>
                <a:effectLst/>
                <a:latin typeface="Arial"/>
                <a:ea typeface="+mn-lt"/>
                <a:cs typeface="Arial"/>
              </a:rPr>
              <a:t>and </a:t>
            </a:r>
            <a:r>
              <a:rPr lang="en-US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working with arms away from body</a:t>
            </a:r>
            <a:r>
              <a:rPr lang="en-US" i="0" dirty="0">
                <a:solidFill>
                  <a:srgbClr val="000000"/>
                </a:solidFill>
                <a:effectLst/>
                <a:latin typeface="Arial"/>
                <a:ea typeface="+mn-lt"/>
                <a:cs typeface="Arial"/>
              </a:rPr>
              <a:t>.</a:t>
            </a:r>
          </a:p>
          <a:p>
            <a:pPr marL="0" indent="0">
              <a:buNone/>
            </a:pPr>
            <a:endParaRPr lang="en-US" dirty="0">
              <a:latin typeface="Arial"/>
              <a:ea typeface="+mn-lt"/>
              <a:cs typeface="Arial"/>
            </a:endParaRPr>
          </a:p>
          <a:p>
            <a:pPr marL="0" indent="0">
              <a:buNone/>
            </a:pPr>
            <a:r>
              <a:rPr lang="en-US" sz="3600" b="1" dirty="0">
                <a:ea typeface="+mn-lt"/>
                <a:cs typeface="+mn-lt"/>
              </a:rPr>
              <a:t>Avoid overreaching</a:t>
            </a:r>
            <a:r>
              <a:rPr lang="en-US" sz="3600" dirty="0">
                <a:ea typeface="+mn-lt"/>
                <a:cs typeface="+mn-lt"/>
              </a:rPr>
              <a:t> (working with elbows away from body). </a:t>
            </a:r>
            <a:endParaRPr lang="en-US" sz="3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0B596C-747A-A3D8-02AD-EA90B21FE1D5}"/>
              </a:ext>
            </a:extLst>
          </p:cNvPr>
          <p:cNvSpPr txBox="1"/>
          <p:nvPr/>
        </p:nvSpPr>
        <p:spPr>
          <a:xfrm>
            <a:off x="7715249" y="1375833"/>
            <a:ext cx="4222751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Use long-handled tools</a:t>
            </a:r>
            <a:r>
              <a:rPr lang="en-US" sz="2400"/>
              <a:t> </a:t>
            </a:r>
            <a:endParaRPr lang="en-US"/>
          </a:p>
          <a:p>
            <a:r>
              <a:rPr lang="en-US" sz="2400"/>
              <a:t>for overhead, low-level </a:t>
            </a:r>
            <a:endParaRPr lang="en-US"/>
          </a:p>
          <a:p>
            <a:r>
              <a:rPr lang="en-US" sz="2400"/>
              <a:t>and far-from-the-body work.</a:t>
            </a:r>
            <a:endParaRPr lang="en-US"/>
          </a:p>
          <a:p>
            <a:pPr algn="l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F28F21-3F7E-0542-8F01-844A72ED9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850" y="3116581"/>
            <a:ext cx="2424133" cy="34184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8794FA-D7D3-CDDB-D7EA-AA9E435F8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8634" y="254179"/>
            <a:ext cx="1562957" cy="314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93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F908BB64BFCC4E9B097FF3962F6B81" ma:contentTypeVersion="17" ma:contentTypeDescription="Create a new document." ma:contentTypeScope="" ma:versionID="853e5b56b0724af146f1efa44dae785d">
  <xsd:schema xmlns:xsd="http://www.w3.org/2001/XMLSchema" xmlns:xs="http://www.w3.org/2001/XMLSchema" xmlns:p="http://schemas.microsoft.com/office/2006/metadata/properties" xmlns:ns2="dad6b443-3941-42c5-a788-9145ce97ff63" xmlns:ns3="a9cd5305-75cc-4d5e-8df3-57b91a0784aa" targetNamespace="http://schemas.microsoft.com/office/2006/metadata/properties" ma:root="true" ma:fieldsID="3c3884667caa1d2572c23b6bb7bf583e" ns2:_="" ns3:_="">
    <xsd:import namespace="dad6b443-3941-42c5-a788-9145ce97ff63"/>
    <xsd:import namespace="a9cd5305-75cc-4d5e-8df3-57b91a0784a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d6b443-3941-42c5-a788-9145ce97ff6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92dfcf79-b0f2-42e2-b5be-1593a369237b}" ma:internalName="TaxCatchAll" ma:showField="CatchAllData" ma:web="dad6b443-3941-42c5-a788-9145ce97ff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cd5305-75cc-4d5e-8df3-57b91a078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60db607a-3716-435b-9edd-d2e3c9527f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9cd5305-75cc-4d5e-8df3-57b91a0784aa">
      <Terms xmlns="http://schemas.microsoft.com/office/infopath/2007/PartnerControls"/>
    </lcf76f155ced4ddcb4097134ff3c332f>
    <TaxCatchAll xmlns="dad6b443-3941-42c5-a788-9145ce97ff63" xsi:nil="true"/>
    <_dlc_DocId xmlns="dad6b443-3941-42c5-a788-9145ce97ff63">XHANMMNWTYDQ-2080986959-418</_dlc_DocId>
    <_dlc_DocIdUrl xmlns="dad6b443-3941-42c5-a788-9145ce97ff63">
      <Url>https://workplacenlca.sharepoint.com/sites/MarCommActivities/_layouts/15/DocIdRedir.aspx?ID=XHANMMNWTYDQ-2080986959-418</Url>
      <Description>XHANMMNWTYDQ-2080986959-418</Description>
    </_dlc_DocIdUrl>
  </documentManagement>
</p:properties>
</file>

<file path=customXml/itemProps1.xml><?xml version="1.0" encoding="utf-8"?>
<ds:datastoreItem xmlns:ds="http://schemas.openxmlformats.org/officeDocument/2006/customXml" ds:itemID="{BD81579C-6B0C-412D-A156-0C03D0B605D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CF4F193-019E-47C7-95CC-0D41A6C28E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B4734C-614A-453B-B90A-C69E75D3F87D}">
  <ds:schemaRefs>
    <ds:schemaRef ds:uri="a9cd5305-75cc-4d5e-8df3-57b91a0784aa"/>
    <ds:schemaRef ds:uri="dad6b443-3941-42c5-a788-9145ce97ff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521C89ED-A137-4E69-9156-ACED60817D34}">
  <ds:schemaRefs>
    <ds:schemaRef ds:uri="http://schemas.microsoft.com/office/infopath/2007/PartnerControls"/>
    <ds:schemaRef ds:uri="http://purl.org/dc/terms/"/>
    <ds:schemaRef ds:uri="http://purl.org/dc/dcmitype/"/>
    <ds:schemaRef ds:uri="a9cd5305-75cc-4d5e-8df3-57b91a0784aa"/>
    <ds:schemaRef ds:uri="http://schemas.openxmlformats.org/package/2006/metadata/core-properties"/>
    <ds:schemaRef ds:uri="http://www.w3.org/XML/1998/namespace"/>
    <ds:schemaRef ds:uri="dad6b443-3941-42c5-a788-9145ce97ff63"/>
    <ds:schemaRef ds:uri="http://schemas.microsoft.com/office/2006/documentManagement/typ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944</Words>
  <Application>Microsoft Office PowerPoint</Application>
  <PresentationFormat>Widescreen</PresentationFormat>
  <Paragraphs>93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Arial Black</vt:lpstr>
      <vt:lpstr>Calibri</vt:lpstr>
      <vt:lpstr>Office Theme</vt:lpstr>
      <vt:lpstr>PowerPoint Presentation</vt:lpstr>
      <vt:lpstr>What is an MSI? </vt:lpstr>
      <vt:lpstr>Is this a big issue? </vt:lpstr>
      <vt:lpstr>Are you at risk? </vt:lpstr>
      <vt:lpstr>MSIs can be prevented</vt:lpstr>
      <vt:lpstr>THE GOOD NEWS</vt:lpstr>
      <vt:lpstr>THE GOOD NEWS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Move Well Work Well Week</vt:lpstr>
      <vt:lpstr>PowerPoint Presentation</vt:lpstr>
    </vt:vector>
  </TitlesOfParts>
  <Company>WorkplaceNL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Eid, Amanda</dc:creator>
  <cp:lastModifiedBy>Noseworthy, Colin</cp:lastModifiedBy>
  <cp:revision>2</cp:revision>
  <dcterms:created xsi:type="dcterms:W3CDTF">2025-05-13T20:58:10Z</dcterms:created>
  <dcterms:modified xsi:type="dcterms:W3CDTF">2026-07-07T11:42:29Z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0x01010065F908BB64BFCC4E9B097FF3962F6B81</vt:lpwstr>
  </property>
  <property fmtid="{D5CDD505-2E9C-101B-9397-08002B2CF9AE}" pid="3" name="_dlc_DocIdItemGuid">
    <vt:lpwstr>18256085-f373-4d4f-948d-4999ff18f6ec</vt:lpwstr>
  </property>
  <property fmtid="{D5CDD505-2E9C-101B-9397-08002B2CF9AE}" pid="4" name="MediaServiceImageTags">
    <vt:lpwstr/>
  </property>
</Properties>
</file>