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0"/>
  </p:notesMasterIdLst>
  <p:sldIdLst>
    <p:sldId id="256" r:id="rId6"/>
    <p:sldId id="259" r:id="rId7"/>
    <p:sldId id="260" r:id="rId8"/>
    <p:sldId id="265" r:id="rId9"/>
    <p:sldId id="261" r:id="rId10"/>
    <p:sldId id="276" r:id="rId11"/>
    <p:sldId id="277" r:id="rId12"/>
    <p:sldId id="274" r:id="rId13"/>
    <p:sldId id="272" r:id="rId14"/>
    <p:sldId id="269" r:id="rId15"/>
    <p:sldId id="270" r:id="rId16"/>
    <p:sldId id="271" r:id="rId17"/>
    <p:sldId id="267" r:id="rId18"/>
    <p:sldId id="26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05C013-F619-D327-1466-83C6A1779B7E}" name="Noseworthy, Colin" initials="" userId="S::colin.noseworthy@workplacenl.ca::00a86340-d6bb-47fa-afe6-9fbf0bd06077" providerId="AD"/>
  <p188:author id="{8F065DE9-CDA5-F510-CF23-CA5A048D8D19}" name="Eid, Amanda" initials="AE" userId="S::amanda.eid@workplacenl.ca::6a86f2eb-ca5b-4c25-ab4a-419c2aecf83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4139"/>
    <a:srgbClr val="003643"/>
    <a:srgbClr val="00A7C3"/>
    <a:srgbClr val="B2E5ED"/>
    <a:srgbClr val="D6F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940EDA-2CB4-B1D2-BCFA-FAE416C88440}" v="24" dt="2025-06-13T15:12:39.0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2" d="100"/>
          <a:sy n="152" d="100"/>
        </p:scale>
        <p:origin x="60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9AA07-4A2C-4B88-93DF-0805D04F9A66}" type="datetimeFigureOut">
              <a:rPr lang="en-CA" smtClean="0"/>
              <a:t>2025-06-18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006A10-D899-4115-95C1-B1944D0FA4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9776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orkplacenl.ca/employers/health-and-safety/musculoskeletal-injuries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orkplacenl.ca/employers/health-and-safety/musculoskeletal-injuries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orkplacenl.ca/employers/health-and-safety/musculoskeletal-injuries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highlight>
                  <a:srgbClr val="FFFF00"/>
                </a:highlight>
                <a:latin typeface="Calibri"/>
                <a:ea typeface="Calibri"/>
                <a:cs typeface="Calibri"/>
              </a:rPr>
              <a:t>[Employer can edit date to align with their own MWWW initiative]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006A10-D899-4115-95C1-B1944D0FA4C5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7139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  <a:defRPr/>
            </a:pPr>
            <a:r>
              <a:rPr lang="en-US" sz="1200" b="0" i="0">
                <a:solidFill>
                  <a:srgbClr val="000000"/>
                </a:solidFill>
                <a:effectLst/>
                <a:latin typeface="Arial"/>
                <a:cs typeface="Arial"/>
              </a:rPr>
              <a:t>In other words, an MSI is when you get hurt from things like lifting too much, moving the wrong way or doing the same motion over and over. </a:t>
            </a:r>
            <a:endParaRPr lang="en-US">
              <a:solidFill>
                <a:srgbClr val="000000"/>
              </a:solidFill>
              <a:latin typeface="Aptos" panose="02110004020202020204"/>
              <a:cs typeface="Arial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sz="1200" b="0" i="0">
                <a:solidFill>
                  <a:srgbClr val="000000"/>
                </a:solidFill>
                <a:effectLst/>
                <a:latin typeface="Arial"/>
                <a:cs typeface="Arial"/>
              </a:rPr>
              <a:t>They can happen suddenly or slowly over time. </a:t>
            </a:r>
            <a:endParaRPr lang="en-US">
              <a:solidFill>
                <a:srgbClr val="000000"/>
              </a:solidFill>
              <a:latin typeface="Aptos" panose="02110004020202020204"/>
              <a:cs typeface="Arial"/>
            </a:endParaRPr>
          </a:p>
          <a:p>
            <a:pPr marL="285750" marR="0" lvl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b="0" i="0">
                <a:solidFill>
                  <a:srgbClr val="000000"/>
                </a:solidFill>
                <a:effectLst/>
                <a:latin typeface="Arial"/>
                <a:cs typeface="Arial"/>
              </a:rPr>
              <a:t>In our workplace, common MSI risks are… </a:t>
            </a:r>
            <a:r>
              <a:rPr lang="en-US" sz="1200" b="0" i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/>
                <a:cs typeface="Arial"/>
              </a:rPr>
              <a:t>[</a:t>
            </a:r>
            <a:r>
              <a:rPr lang="en-US">
                <a:solidFill>
                  <a:srgbClr val="000000"/>
                </a:solidFill>
                <a:highlight>
                  <a:srgbClr val="FFFF00"/>
                </a:highlight>
                <a:latin typeface="Arial"/>
                <a:cs typeface="Arial"/>
              </a:rPr>
              <a:t>employer to speak to</a:t>
            </a:r>
            <a:r>
              <a:rPr lang="en-US" sz="1200" b="0" i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/>
                <a:cs typeface="Arial"/>
              </a:rPr>
              <a:t> common risks in </a:t>
            </a:r>
            <a:r>
              <a:rPr lang="en-US">
                <a:solidFill>
                  <a:srgbClr val="000000"/>
                </a:solidFill>
                <a:highlight>
                  <a:srgbClr val="FFFF00"/>
                </a:highlight>
                <a:latin typeface="Arial"/>
                <a:cs typeface="Arial"/>
              </a:rPr>
              <a:t>their workplace</a:t>
            </a:r>
            <a:r>
              <a:rPr lang="en-US" sz="1200" b="0" i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/>
                <a:cs typeface="Arial"/>
              </a:rPr>
              <a:t>] </a:t>
            </a:r>
            <a:endParaRPr lang="en-US" b="0" i="0">
              <a:solidFill>
                <a:srgbClr val="000000"/>
              </a:solidFill>
              <a:effectLst/>
              <a:highlight>
                <a:srgbClr val="FFFF00"/>
              </a:highlight>
              <a:latin typeface="Aptos" panose="02110004020202020204"/>
              <a:cs typeface="Arial"/>
            </a:endParaRP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006A10-D899-4115-95C1-B1944D0FA4C5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2054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006A10-D899-4115-95C1-B1944D0FA4C5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6183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  <a:defRPr/>
            </a:pPr>
            <a:r>
              <a:rPr lang="en-US" sz="1800" b="0" i="0">
                <a:solidFill>
                  <a:srgbClr val="000000"/>
                </a:solidFill>
                <a:effectLst/>
                <a:latin typeface="Arial"/>
                <a:cs typeface="Arial"/>
              </a:rPr>
              <a:t>These are some common warning signs. </a:t>
            </a:r>
            <a:endParaRPr lang="en-CA" sz="180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sz="1800" b="0" i="0">
                <a:solidFill>
                  <a:srgbClr val="000000"/>
                </a:solidFill>
                <a:effectLst/>
                <a:latin typeface="Arial"/>
                <a:cs typeface="Arial"/>
              </a:rPr>
              <a:t>With some MSIs, signs and symptoms develop gradually and seem insignificant at first. Don’t ignore those warning signs. Take action before it becomes a serious injury. </a:t>
            </a:r>
            <a:endParaRPr lang="en-CA" sz="1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800" b="0" i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/>
                <a:cs typeface="Arial"/>
              </a:rPr>
              <a:t>[Employer can note supervisor(s) or reporting process for their workplace]</a:t>
            </a:r>
            <a:endParaRPr lang="en-CA" sz="18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006A10-D899-4115-95C1-B1944D0FA4C5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1854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006A10-D899-4115-95C1-B1944D0FA4C5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4028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>
                <a:highlight>
                  <a:srgbClr val="FFFF00"/>
                </a:highlight>
              </a:rPr>
              <a:t>[Employers are encouraged to add their worksite-specific tips to this list, or adjust the list to suit their workplace. You can find advice and tips for MSI prevention suitable for any workplace here: </a:t>
            </a:r>
            <a:r>
              <a:rPr lang="en-CA">
                <a:highlight>
                  <a:srgbClr val="FFFF00"/>
                </a:highlight>
                <a:hlinkClick r:id="rId3"/>
              </a:rPr>
              <a:t>https://workplacenl.ca/employers/health-and-safety/musculoskeletal-injuries/</a:t>
            </a:r>
            <a:r>
              <a:rPr lang="en-CA">
                <a:highlight>
                  <a:srgbClr val="FFFF00"/>
                </a:highlight>
              </a:rPr>
              <a:t>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006A10-D899-4115-95C1-B1944D0FA4C5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8739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>
                <a:highlight>
                  <a:srgbClr val="FFFF00"/>
                </a:highlight>
              </a:rPr>
              <a:t>[Employers are encouraged to add their worksite-specific tips to this list, or adjust the list to suit their workplace. You can find advice and tips for MSI prevention suitable for any workplace here: </a:t>
            </a:r>
            <a:r>
              <a:rPr lang="en-CA">
                <a:highlight>
                  <a:srgbClr val="FFFF00"/>
                </a:highlight>
                <a:hlinkClick r:id="rId3"/>
              </a:rPr>
              <a:t>https://workplacenl.ca/employers/health-and-safety/musculoskeletal-injuries/</a:t>
            </a:r>
            <a:r>
              <a:rPr lang="en-CA">
                <a:highlight>
                  <a:srgbClr val="FFFF00"/>
                </a:highlight>
              </a:rPr>
              <a:t>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006A10-D899-4115-95C1-B1944D0FA4C5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6117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highlight>
                  <a:srgbClr val="FFFF00"/>
                </a:highlight>
                <a:latin typeface="Calibri"/>
                <a:ea typeface="Calibri"/>
                <a:cs typeface="Calibri"/>
              </a:rPr>
              <a:t>[Slides 8-12 provided as options. Employers can keep those which are helpful to their workplace, and delete any that are not. </a:t>
            </a:r>
            <a:r>
              <a:rPr lang="en-CA">
                <a:highlight>
                  <a:srgbClr val="FFFF00"/>
                </a:highlight>
              </a:rPr>
              <a:t>You can find many tips for MSI prevention, including videos, on the </a:t>
            </a:r>
            <a:r>
              <a:rPr lang="en-CA" err="1">
                <a:highlight>
                  <a:srgbClr val="FFFF00"/>
                </a:highlight>
              </a:rPr>
              <a:t>WorkplaceNL</a:t>
            </a:r>
            <a:r>
              <a:rPr lang="en-CA">
                <a:highlight>
                  <a:srgbClr val="FFFF00"/>
                </a:highlight>
              </a:rPr>
              <a:t> website: </a:t>
            </a:r>
            <a:r>
              <a:rPr lang="en-CA">
                <a:highlight>
                  <a:srgbClr val="FFFF00"/>
                </a:highlight>
                <a:hlinkClick r:id="rId3"/>
              </a:rPr>
              <a:t>https://workplacenl.ca/employers/health-and-safety/musculoskeletal-injuries/</a:t>
            </a:r>
            <a:r>
              <a:rPr lang="en-CA">
                <a:highlight>
                  <a:srgbClr val="FFFF00"/>
                </a:highlight>
              </a:rPr>
              <a:t>]</a:t>
            </a:r>
            <a:endParaRPr lang="en-US">
              <a:highlight>
                <a:srgbClr val="FFFF00"/>
              </a:highlight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006A10-D899-4115-95C1-B1944D0FA4C5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2524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highlight>
                  <a:srgbClr val="FFFF00"/>
                </a:highlight>
                <a:latin typeface="Calibri"/>
                <a:ea typeface="Calibri"/>
                <a:cs typeface="Calibri"/>
              </a:rPr>
              <a:t>[Employer to add webinars, stretch breaks or other education for MWWW week here]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006A10-D899-4115-95C1-B1944D0FA4C5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9758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EB648-1283-DB28-6445-127AFB375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3B1A51-573A-7A91-3B96-64722DB67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5BD20-E618-F14A-480A-5422A0A7F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D036-6AD5-4204-B887-6539079A00C2}" type="datetimeFigureOut">
              <a:rPr lang="en-CA" smtClean="0"/>
              <a:t>2025-06-18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A6B27-F19F-9AD4-9730-5DF1B846F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EE330-18EE-C2FC-A97B-D16937F95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F08D-EAAF-4826-A7FA-6B23D77A7C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63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38E2B-A2C5-4277-CD83-169489CF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6FD535-57E2-49E9-1511-42DCDA122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F19E3-5196-FE5A-CC18-ADDEFBD7A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D036-6AD5-4204-B887-6539079A00C2}" type="datetimeFigureOut">
              <a:rPr lang="en-CA" smtClean="0"/>
              <a:t>2025-06-18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56AEF-4631-57C1-1079-0FFA0127A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656D3-A69F-5AFB-31CC-AABA15853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F08D-EAAF-4826-A7FA-6B23D77A7C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9033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3B52DC-4EE4-CA4C-4225-EBD82C95C6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1298B2-F660-1B78-30E8-F78236DE8D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BC407-90C5-D7B5-0F64-CD829045D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D036-6AD5-4204-B887-6539079A00C2}" type="datetimeFigureOut">
              <a:rPr lang="en-CA" smtClean="0"/>
              <a:t>2025-06-18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AE993-06C5-4C57-D1E7-4A71FE176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7BF18-5D71-1C9C-61C9-BF5E15146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F08D-EAAF-4826-A7FA-6B23D77A7C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183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FA80C-E46E-4BF0-3750-B839145BD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B4A4C-BEC3-2DF5-160A-FDBDE2E6F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E7613-7856-268F-B53B-A1887BD4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D036-6AD5-4204-B887-6539079A00C2}" type="datetimeFigureOut">
              <a:rPr lang="en-CA" smtClean="0"/>
              <a:t>2025-06-18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67A57-DE87-1D93-C522-BD67ED173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774D8-56C0-B36B-46C0-2B2B47A5B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F08D-EAAF-4826-A7FA-6B23D77A7C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899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B3851-8A76-1570-A02F-C6C4336B7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89EF1-BA39-ADC0-DAC7-925801DA0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72EBA-C5B8-0417-D585-F53995382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D036-6AD5-4204-B887-6539079A00C2}" type="datetimeFigureOut">
              <a:rPr lang="en-CA" smtClean="0"/>
              <a:t>2025-06-18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4F364-2249-761C-DBD1-DCFB46070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38186-E479-81F5-DDA9-E6803F3ED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F08D-EAAF-4826-A7FA-6B23D77A7C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774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F7719-5BCA-1F94-C864-D1413DADB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B7B10-0A32-FAF8-4A6D-22651A9B4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115228-9923-FDD3-3256-E1AD3E31F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089264-BE3B-614A-6EE3-F3AECF545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D036-6AD5-4204-B887-6539079A00C2}" type="datetimeFigureOut">
              <a:rPr lang="en-CA" smtClean="0"/>
              <a:t>2025-06-18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ACC80B-66F5-58EE-ACB6-4C5EF9C5A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CFDFD9-9C09-3360-B2AC-BD8143691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F08D-EAAF-4826-A7FA-6B23D77A7C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2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28604-185B-3B61-BD63-8B2B8C9F3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5BB36-309A-EA06-955B-7924CEB87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2FA21D-7A3F-BF3F-E786-CCB652473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87087C-3EB5-502F-1166-20E802F030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3BA686-EB6A-EC75-BB39-BF9720C20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5AB56E-4214-56C7-7947-03D71C493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D036-6AD5-4204-B887-6539079A00C2}" type="datetimeFigureOut">
              <a:rPr lang="en-CA" smtClean="0"/>
              <a:t>2025-06-18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0B9013-CE70-D4B2-B7F7-87DD74578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325131-8E00-9E94-8001-A1908EEF1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F08D-EAAF-4826-A7FA-6B23D77A7C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700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0FE35-F9A8-06AF-2088-2840B313D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20AEF8-546C-76A5-D7EF-387511ECE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D036-6AD5-4204-B887-6539079A00C2}" type="datetimeFigureOut">
              <a:rPr lang="en-CA" smtClean="0"/>
              <a:t>2025-06-18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5C269B-C0D8-23DA-49DB-5F433A9C0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28310F-894B-8CE2-3FB0-AC6DC3E80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F08D-EAAF-4826-A7FA-6B23D77A7C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246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7CBEA7-07CD-A89B-7013-99E814D02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D036-6AD5-4204-B887-6539079A00C2}" type="datetimeFigureOut">
              <a:rPr lang="en-CA" smtClean="0"/>
              <a:t>2025-06-18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CC59C5-41BA-1517-C20D-0A11AB52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6279DD-D6B4-AEF1-F8F9-50E74F43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F08D-EAAF-4826-A7FA-6B23D77A7C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222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9ACFE-2946-0E4E-2269-7114B4C1F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34E57-9A74-60B7-CA66-261C497F0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CD5997-0A1B-EF99-46D8-A3E6E6E0C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B55C08-8926-3CB9-A5C9-1AA58F633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D036-6AD5-4204-B887-6539079A00C2}" type="datetimeFigureOut">
              <a:rPr lang="en-CA" smtClean="0"/>
              <a:t>2025-06-18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8B81C-DFBB-CDAE-5953-4F9C1B012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1899E-8C21-B2F7-3AA2-0BCE6A0CB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F08D-EAAF-4826-A7FA-6B23D77A7C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0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D7099-843A-A727-0F33-D948DC882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046E97-F7B4-7506-16BF-9B100E05E0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F9B643-8174-8723-BA9E-78DD280D4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64F10E-1F85-4656-20E8-1FF1EAB98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D036-6AD5-4204-B887-6539079A00C2}" type="datetimeFigureOut">
              <a:rPr lang="en-CA" smtClean="0"/>
              <a:t>2025-06-18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37D44-6B3A-DD47-7FE8-5413F953A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7EBB80-833F-6E16-DEB8-6E015C715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F08D-EAAF-4826-A7FA-6B23D77A7C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7807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0C8484-73E3-9E7E-32E6-4E510593D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51937-D30C-6690-86DD-2A1834CFA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EDDCD-B3BB-9EBC-65AE-C7AA46975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2ED036-6AD5-4204-B887-6539079A00C2}" type="datetimeFigureOut">
              <a:rPr lang="en-CA" smtClean="0"/>
              <a:t>2025-06-18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850D6-6A44-14F5-31D8-FBC4DEC1BD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6338E-A88E-D509-5B1D-0900DDA305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0AF08D-EAAF-4826-A7FA-6B23D77A7C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092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1019C0-370D-1DA3-8EEA-C8BE9BD33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23000" y="3426191"/>
            <a:ext cx="5138616" cy="20758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CA" sz="2800" b="1">
                <a:solidFill>
                  <a:srgbClr val="003643"/>
                </a:solidFill>
                <a:latin typeface="Arial"/>
                <a:cs typeface="Arial"/>
              </a:rPr>
              <a:t>September </a:t>
            </a:r>
            <a:r>
              <a:rPr lang="en-CA" sz="4000" b="1">
                <a:solidFill>
                  <a:srgbClr val="003643"/>
                </a:solidFill>
                <a:latin typeface="Arial"/>
                <a:cs typeface="Arial"/>
              </a:rPr>
              <a:t>21</a:t>
            </a:r>
            <a:r>
              <a:rPr lang="en-CA" sz="4000">
                <a:solidFill>
                  <a:srgbClr val="003643"/>
                </a:solidFill>
                <a:latin typeface="Arial"/>
                <a:ea typeface="+mn-lt"/>
                <a:cs typeface="Arial"/>
              </a:rPr>
              <a:t>–</a:t>
            </a:r>
            <a:r>
              <a:rPr lang="en-CA" sz="4000" b="1">
                <a:solidFill>
                  <a:srgbClr val="003643"/>
                </a:solidFill>
                <a:latin typeface="Arial"/>
                <a:ea typeface="+mn-lt"/>
                <a:cs typeface="Arial"/>
              </a:rPr>
              <a:t>27</a:t>
            </a:r>
            <a:endParaRPr lang="en-CA" sz="4000">
              <a:solidFill>
                <a:srgbClr val="003643"/>
              </a:solidFill>
              <a:latin typeface="Arial"/>
              <a:cs typeface="Arial"/>
            </a:endParaRPr>
          </a:p>
        </p:txBody>
      </p:sp>
      <p:pic>
        <p:nvPicPr>
          <p:cNvPr id="8" name="Picture 7" descr="Move Well Work Well">
            <a:extLst>
              <a:ext uri="{FF2B5EF4-FFF2-40B4-BE49-F238E27FC236}">
                <a16:creationId xmlns:a16="http://schemas.microsoft.com/office/drawing/2014/main" id="{DF7ED26D-A4A2-3A76-C25E-E1F142C79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7582" y="1148008"/>
            <a:ext cx="5642220" cy="1865679"/>
          </a:xfrm>
          <a:prstGeom prst="rect">
            <a:avLst/>
          </a:prstGeom>
        </p:spPr>
      </p:pic>
      <p:pic>
        <p:nvPicPr>
          <p:cNvPr id="9" name="Picture 8" descr="WorkplaceNL Logo">
            <a:extLst>
              <a:ext uri="{FF2B5EF4-FFF2-40B4-BE49-F238E27FC236}">
                <a16:creationId xmlns:a16="http://schemas.microsoft.com/office/drawing/2014/main" id="{727B2EF4-F44C-17C9-AB09-D9C82FDB48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2259" y="5597158"/>
            <a:ext cx="3153020" cy="86091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F548698-0862-9C9F-5676-2800706C5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35282" r="-1093" b="-205"/>
          <a:stretch>
            <a:fillRect/>
          </a:stretch>
        </p:blipFill>
        <p:spPr>
          <a:xfrm>
            <a:off x="-282723" y="-139023"/>
            <a:ext cx="6456484" cy="729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03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9EDDFA-C8BD-903A-00B8-2BE9285324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DCEA182-A4A5-61A7-E2ED-56B6CDDAB6B7}"/>
              </a:ext>
            </a:extLst>
          </p:cNvPr>
          <p:cNvSpPr/>
          <p:nvPr/>
        </p:nvSpPr>
        <p:spPr>
          <a:xfrm>
            <a:off x="5238750" y="4095748"/>
            <a:ext cx="5873750" cy="1511789"/>
          </a:xfrm>
          <a:prstGeom prst="roundRect">
            <a:avLst/>
          </a:prstGeom>
          <a:solidFill>
            <a:srgbClr val="B2E5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B50A71C-6CF6-B335-11FA-D7ABDBB9C572}"/>
              </a:ext>
            </a:extLst>
          </p:cNvPr>
          <p:cNvSpPr txBox="1"/>
          <p:nvPr/>
        </p:nvSpPr>
        <p:spPr>
          <a:xfrm>
            <a:off x="5509846" y="4286249"/>
            <a:ext cx="3926418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ea typeface="+mn-lt"/>
                <a:cs typeface="+mn-lt"/>
              </a:rPr>
              <a:t>Frequently </a:t>
            </a:r>
            <a:r>
              <a:rPr lang="en-US" sz="2400" b="1">
                <a:ea typeface="+mn-lt"/>
                <a:cs typeface="+mn-lt"/>
              </a:rPr>
              <a:t>alternate between tasks</a:t>
            </a:r>
            <a:r>
              <a:rPr lang="en-US" sz="2400">
                <a:ea typeface="+mn-lt"/>
                <a:cs typeface="+mn-lt"/>
              </a:rPr>
              <a:t> so tired muscles can rest.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F59AAA8-D70B-1B47-89AC-FC6F6B98AEE7}"/>
              </a:ext>
            </a:extLst>
          </p:cNvPr>
          <p:cNvSpPr/>
          <p:nvPr/>
        </p:nvSpPr>
        <p:spPr>
          <a:xfrm>
            <a:off x="5683249" y="1714500"/>
            <a:ext cx="6297083" cy="1291167"/>
          </a:xfrm>
          <a:prstGeom prst="roundRect">
            <a:avLst/>
          </a:prstGeom>
          <a:solidFill>
            <a:srgbClr val="B2E5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4" name="Picture 3" descr="A blue and black sign with white text&#10;&#10;AI-generated content may be incorrect.">
            <a:extLst>
              <a:ext uri="{FF2B5EF4-FFF2-40B4-BE49-F238E27FC236}">
                <a16:creationId xmlns:a16="http://schemas.microsoft.com/office/drawing/2014/main" id="{DC7E386F-8663-3B15-0ADA-DFB14A31A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1" y="-4762"/>
            <a:ext cx="2137833" cy="1364192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6D1C81B-A6AB-35BC-EB5C-ED84A8BBEEEF}"/>
              </a:ext>
            </a:extLst>
          </p:cNvPr>
          <p:cNvSpPr txBox="1">
            <a:spLocks/>
          </p:cNvSpPr>
          <p:nvPr/>
        </p:nvSpPr>
        <p:spPr>
          <a:xfrm>
            <a:off x="838200" y="1711277"/>
            <a:ext cx="4133851" cy="51434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Wrist injuries caused by repeated bending, twisting and holding tools for extended periods.</a:t>
            </a:r>
            <a:endParaRPr lang="en-US">
              <a:latin typeface="Arial"/>
              <a:cs typeface="Arial"/>
            </a:endParaRPr>
          </a:p>
          <a:p>
            <a:pPr marL="0" indent="0">
              <a:buNone/>
            </a:pPr>
            <a:endParaRPr lang="en-US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b="1">
                <a:ea typeface="+mn-lt"/>
                <a:cs typeface="+mn-lt"/>
              </a:rPr>
              <a:t>Give your hands and wrists regular breaks to avoid a strain.</a:t>
            </a:r>
            <a:endParaRPr lang="en-US" sz="3600" b="1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9E67F09-FF17-FE79-44C7-32E835ABE798}"/>
              </a:ext>
            </a:extLst>
          </p:cNvPr>
          <p:cNvSpPr txBox="1"/>
          <p:nvPr/>
        </p:nvSpPr>
        <p:spPr>
          <a:xfrm>
            <a:off x="8424332" y="1725084"/>
            <a:ext cx="3418418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ea typeface="+mn-lt"/>
                <a:cs typeface="+mn-lt"/>
              </a:rPr>
              <a:t>Avoid holding objects </a:t>
            </a:r>
            <a:br>
              <a:rPr lang="en-US" sz="2400">
                <a:ea typeface="+mn-lt"/>
                <a:cs typeface="+mn-lt"/>
              </a:rPr>
            </a:br>
            <a:r>
              <a:rPr lang="en-US" sz="2400">
                <a:ea typeface="+mn-lt"/>
                <a:cs typeface="+mn-lt"/>
              </a:rPr>
              <a:t>or tools for extended periods. </a:t>
            </a:r>
            <a:r>
              <a:rPr lang="en-US" sz="2400" b="1">
                <a:ea typeface="+mn-lt"/>
                <a:cs typeface="+mn-lt"/>
              </a:rPr>
              <a:t>Switch hands</a:t>
            </a:r>
            <a:r>
              <a:rPr lang="en-US" sz="2400">
                <a:ea typeface="+mn-lt"/>
                <a:cs typeface="+mn-lt"/>
              </a:rPr>
              <a:t>.</a:t>
            </a:r>
            <a:endParaRPr lang="en-US">
              <a:ea typeface="+mn-lt"/>
              <a:cs typeface="+mn-lt"/>
            </a:endParaRPr>
          </a:p>
        </p:txBody>
      </p:sp>
      <p:pic>
        <p:nvPicPr>
          <p:cNvPr id="5" name="Picture 4" descr="A black outline of a person holding a bag and a broom&#10;&#10;AI-generated content may be incorrect.">
            <a:extLst>
              <a:ext uri="{FF2B5EF4-FFF2-40B4-BE49-F238E27FC236}">
                <a16:creationId xmlns:a16="http://schemas.microsoft.com/office/drawing/2014/main" id="{62F1A6CA-4726-136C-8C35-565DC1F25C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3870" y="3291416"/>
            <a:ext cx="2182511" cy="3164417"/>
          </a:xfrm>
          <a:prstGeom prst="rect">
            <a:avLst/>
          </a:prstGeom>
        </p:spPr>
      </p:pic>
      <p:pic>
        <p:nvPicPr>
          <p:cNvPr id="6" name="Picture 5" descr="A black and white drawing of two people&#10;&#10;AI-generated content may be incorrect.">
            <a:extLst>
              <a:ext uri="{FF2B5EF4-FFF2-40B4-BE49-F238E27FC236}">
                <a16:creationId xmlns:a16="http://schemas.microsoft.com/office/drawing/2014/main" id="{19847EB3-2B4F-CC6B-78BE-5DBBA42A76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2869" y="179917"/>
            <a:ext cx="3287935" cy="288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1430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39CB86-FFC1-50A4-97F9-41CFD6330C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4E095DA-CA6F-9A87-2F5C-16E59D603B5C}"/>
              </a:ext>
            </a:extLst>
          </p:cNvPr>
          <p:cNvSpPr/>
          <p:nvPr/>
        </p:nvSpPr>
        <p:spPr>
          <a:xfrm>
            <a:off x="5238750" y="4360332"/>
            <a:ext cx="5873750" cy="1153584"/>
          </a:xfrm>
          <a:prstGeom prst="roundRect">
            <a:avLst/>
          </a:prstGeom>
          <a:solidFill>
            <a:srgbClr val="B2E5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EB7E0E0-2580-2B20-BC12-F6CC4973466B}"/>
              </a:ext>
            </a:extLst>
          </p:cNvPr>
          <p:cNvSpPr txBox="1"/>
          <p:nvPr/>
        </p:nvSpPr>
        <p:spPr>
          <a:xfrm>
            <a:off x="5588000" y="4497916"/>
            <a:ext cx="344627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ea typeface="+mn-lt"/>
                <a:cs typeface="+mn-lt"/>
              </a:rPr>
              <a:t>Store heavier objects at or near </a:t>
            </a:r>
            <a:r>
              <a:rPr lang="en-US" sz="2400" b="1">
                <a:ea typeface="+mn-lt"/>
                <a:cs typeface="+mn-lt"/>
              </a:rPr>
              <a:t>waist height</a:t>
            </a:r>
            <a:r>
              <a:rPr lang="en-US" sz="2400">
                <a:ea typeface="+mn-lt"/>
                <a:cs typeface="+mn-lt"/>
              </a:rPr>
              <a:t>.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6889ABF-C283-C84C-432A-42A558B1E0EF}"/>
              </a:ext>
            </a:extLst>
          </p:cNvPr>
          <p:cNvSpPr/>
          <p:nvPr/>
        </p:nvSpPr>
        <p:spPr>
          <a:xfrm>
            <a:off x="5683249" y="1576917"/>
            <a:ext cx="6297083" cy="1841500"/>
          </a:xfrm>
          <a:prstGeom prst="roundRect">
            <a:avLst/>
          </a:prstGeom>
          <a:solidFill>
            <a:srgbClr val="B2E5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4" name="Picture 3" descr="A blue and black sign with white text&#10;&#10;AI-generated content may be incorrect.">
            <a:extLst>
              <a:ext uri="{FF2B5EF4-FFF2-40B4-BE49-F238E27FC236}">
                <a16:creationId xmlns:a16="http://schemas.microsoft.com/office/drawing/2014/main" id="{14ACD46D-0A54-F4C3-D356-024E9D4161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1" y="-4762"/>
            <a:ext cx="2137833" cy="1364192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2D33CAC-78F6-B8BC-1B68-FDE88357EA6E}"/>
              </a:ext>
            </a:extLst>
          </p:cNvPr>
          <p:cNvSpPr txBox="1">
            <a:spLocks/>
          </p:cNvSpPr>
          <p:nvPr/>
        </p:nvSpPr>
        <p:spPr>
          <a:xfrm>
            <a:off x="838200" y="4060777"/>
            <a:ext cx="4133851" cy="27939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>
                <a:ea typeface="+mn-lt"/>
                <a:cs typeface="+mn-lt"/>
              </a:rPr>
              <a:t>Back injuries caused by heavy lifting and handling.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2D13AB-B1D5-646A-E7E5-7888FAB4AF04}"/>
              </a:ext>
            </a:extLst>
          </p:cNvPr>
          <p:cNvSpPr txBox="1"/>
          <p:nvPr/>
        </p:nvSpPr>
        <p:spPr>
          <a:xfrm>
            <a:off x="7355416" y="1714501"/>
            <a:ext cx="413808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ea typeface="+mn-lt"/>
                <a:cs typeface="+mn-lt"/>
              </a:rPr>
              <a:t>Can you reduce the weight </a:t>
            </a:r>
            <a:endParaRPr lang="en-US"/>
          </a:p>
          <a:p>
            <a:r>
              <a:rPr lang="en-US" sz="2400">
                <a:ea typeface="+mn-lt"/>
                <a:cs typeface="+mn-lt"/>
              </a:rPr>
              <a:t>of the load? If not, use an </a:t>
            </a:r>
            <a:r>
              <a:rPr lang="en-US" sz="2400" b="1">
                <a:ea typeface="+mn-lt"/>
                <a:cs typeface="+mn-lt"/>
              </a:rPr>
              <a:t>assistive device, get help or both.</a:t>
            </a:r>
            <a:endParaRPr lang="en-US" b="1"/>
          </a:p>
        </p:txBody>
      </p:sp>
      <p:pic>
        <p:nvPicPr>
          <p:cNvPr id="3" name="Picture 2" descr="A person holding a box&#10;&#10;AI-generated content may be incorrect.">
            <a:extLst>
              <a:ext uri="{FF2B5EF4-FFF2-40B4-BE49-F238E27FC236}">
                <a16:creationId xmlns:a16="http://schemas.microsoft.com/office/drawing/2014/main" id="{9B9C6088-7B84-C0B9-C911-4B0AD9571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2858" y="3571409"/>
            <a:ext cx="1441515" cy="3048000"/>
          </a:xfrm>
          <a:prstGeom prst="rect">
            <a:avLst/>
          </a:prstGeom>
        </p:spPr>
      </p:pic>
      <p:pic>
        <p:nvPicPr>
          <p:cNvPr id="7" name="Picture 6" descr="A black and white drawing of men pushing a large object&#10;&#10;AI-generated content may be incorrect.">
            <a:extLst>
              <a:ext uri="{FF2B5EF4-FFF2-40B4-BE49-F238E27FC236}">
                <a16:creationId xmlns:a16="http://schemas.microsoft.com/office/drawing/2014/main" id="{7ECAC022-CBA7-2F26-7F87-FD5E32AEE5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4034" y="878417"/>
            <a:ext cx="4167909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1421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ED07BD-AB82-0CFC-3D4D-61823D8B48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11B617C-3AFC-8837-7681-2E9B5A0CB6B0}"/>
              </a:ext>
            </a:extLst>
          </p:cNvPr>
          <p:cNvSpPr/>
          <p:nvPr/>
        </p:nvSpPr>
        <p:spPr>
          <a:xfrm>
            <a:off x="3598334" y="4582582"/>
            <a:ext cx="7503583" cy="1143000"/>
          </a:xfrm>
          <a:prstGeom prst="roundRect">
            <a:avLst/>
          </a:prstGeom>
          <a:solidFill>
            <a:srgbClr val="B2E5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85C02E-657D-7E90-3BEC-C1F7D06B4202}"/>
              </a:ext>
            </a:extLst>
          </p:cNvPr>
          <p:cNvSpPr txBox="1"/>
          <p:nvPr/>
        </p:nvSpPr>
        <p:spPr>
          <a:xfrm>
            <a:off x="4074584" y="4730749"/>
            <a:ext cx="511175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ea typeface="+mn-lt"/>
                <a:cs typeface="+mn-lt"/>
              </a:rPr>
              <a:t>Sit on a </a:t>
            </a:r>
            <a:r>
              <a:rPr lang="en-US" sz="2400" b="1">
                <a:ea typeface="+mn-lt"/>
                <a:cs typeface="+mn-lt"/>
              </a:rPr>
              <a:t>low stool or seat</a:t>
            </a:r>
            <a:r>
              <a:rPr lang="en-US" sz="2400">
                <a:ea typeface="+mn-lt"/>
                <a:cs typeface="+mn-lt"/>
              </a:rPr>
              <a:t> when doing low level work to avoid kneeling.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D099070-7E8D-2905-11F9-48E720FAA65C}"/>
              </a:ext>
            </a:extLst>
          </p:cNvPr>
          <p:cNvSpPr/>
          <p:nvPr/>
        </p:nvSpPr>
        <p:spPr>
          <a:xfrm>
            <a:off x="5683249" y="1576917"/>
            <a:ext cx="6297083" cy="1153584"/>
          </a:xfrm>
          <a:prstGeom prst="roundRect">
            <a:avLst/>
          </a:prstGeom>
          <a:solidFill>
            <a:srgbClr val="B2E5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4" name="Picture 3" descr="A blue and black sign with white text&#10;&#10;AI-generated content may be incorrect.">
            <a:extLst>
              <a:ext uri="{FF2B5EF4-FFF2-40B4-BE49-F238E27FC236}">
                <a16:creationId xmlns:a16="http://schemas.microsoft.com/office/drawing/2014/main" id="{A1B70806-51DC-9BAA-3FCF-B26A7E15C3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1" y="-4762"/>
            <a:ext cx="2137833" cy="1364192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5B39752-2D36-5C99-7F91-989720E3D957}"/>
              </a:ext>
            </a:extLst>
          </p:cNvPr>
          <p:cNvSpPr txBox="1">
            <a:spLocks/>
          </p:cNvSpPr>
          <p:nvPr/>
        </p:nvSpPr>
        <p:spPr>
          <a:xfrm>
            <a:off x="838200" y="1700694"/>
            <a:ext cx="4133851" cy="27939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>
                <a:ea typeface="+mn-lt"/>
                <a:cs typeface="+mn-lt"/>
              </a:rPr>
              <a:t>Knee injuries caused by repetitive work in kneeling position.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41F2FB-2E11-F4E3-1832-1208CF9CB1C6}"/>
              </a:ext>
            </a:extLst>
          </p:cNvPr>
          <p:cNvSpPr txBox="1"/>
          <p:nvPr/>
        </p:nvSpPr>
        <p:spPr>
          <a:xfrm>
            <a:off x="7355416" y="1714501"/>
            <a:ext cx="413808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ea typeface="+mn-lt"/>
                <a:cs typeface="+mn-lt"/>
              </a:rPr>
              <a:t>Use </a:t>
            </a:r>
            <a:r>
              <a:rPr lang="en-US" sz="2400" b="1">
                <a:ea typeface="+mn-lt"/>
                <a:cs typeface="+mn-lt"/>
              </a:rPr>
              <a:t>knee pads</a:t>
            </a:r>
            <a:r>
              <a:rPr lang="en-US" sz="2400">
                <a:ea typeface="+mn-lt"/>
                <a:cs typeface="+mn-lt"/>
              </a:rPr>
              <a:t> when kneeling cannot be avoided.</a:t>
            </a:r>
            <a:endParaRPr lang="en-US"/>
          </a:p>
        </p:txBody>
      </p:sp>
      <p:pic>
        <p:nvPicPr>
          <p:cNvPr id="2" name="Picture 1" descr="A person with knee pads and knee pads&#10;&#10;AI-generated content may be incorrect.">
            <a:extLst>
              <a:ext uri="{FF2B5EF4-FFF2-40B4-BE49-F238E27FC236}">
                <a16:creationId xmlns:a16="http://schemas.microsoft.com/office/drawing/2014/main" id="{FDC9B986-370D-6B04-7536-ED411717A4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7288" y="985837"/>
            <a:ext cx="2257425" cy="3277659"/>
          </a:xfrm>
          <a:prstGeom prst="rect">
            <a:avLst/>
          </a:prstGeom>
        </p:spPr>
      </p:pic>
      <p:pic>
        <p:nvPicPr>
          <p:cNvPr id="5" name="Picture 4" descr="A person sitting on a stool&#10;&#10;AI-generated content may be incorrect.">
            <a:extLst>
              <a:ext uri="{FF2B5EF4-FFF2-40B4-BE49-F238E27FC236}">
                <a16:creationId xmlns:a16="http://schemas.microsoft.com/office/drawing/2014/main" id="{69BFA560-2122-DC75-414D-C6BE6E3DAC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7038" y="3144837"/>
            <a:ext cx="2274015" cy="340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9769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2755F-2DE1-0B62-7B69-ABCF4B57D8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2300F-7391-874D-ABE0-412AD06BB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>
                <a:solidFill>
                  <a:srgbClr val="003643"/>
                </a:solidFill>
                <a:latin typeface="Arial"/>
                <a:cs typeface="Arial"/>
              </a:rPr>
              <a:t>Move Well Work Well </a:t>
            </a:r>
            <a:r>
              <a:rPr lang="en-CA">
                <a:solidFill>
                  <a:srgbClr val="003643"/>
                </a:solidFill>
                <a:latin typeface="Arial"/>
                <a:cs typeface="Arial"/>
              </a:rPr>
              <a:t>Week 2025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9964938-4DBC-9E9A-C015-1C2CD7382C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66129"/>
              </p:ext>
            </p:extLst>
          </p:nvPr>
        </p:nvGraphicFramePr>
        <p:xfrm>
          <a:off x="836083" y="2688166"/>
          <a:ext cx="10509248" cy="338727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97666">
                  <a:extLst>
                    <a:ext uri="{9D8B030D-6E8A-4147-A177-3AD203B41FA5}">
                      <a16:colId xmlns:a16="http://schemas.microsoft.com/office/drawing/2014/main" val="3730756023"/>
                    </a:ext>
                  </a:extLst>
                </a:gridCol>
                <a:gridCol w="8011582">
                  <a:extLst>
                    <a:ext uri="{9D8B030D-6E8A-4147-A177-3AD203B41FA5}">
                      <a16:colId xmlns:a16="http://schemas.microsoft.com/office/drawing/2014/main" val="2391561511"/>
                    </a:ext>
                  </a:extLst>
                </a:gridCol>
              </a:tblGrid>
              <a:tr h="1129093"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chemeClr val="bg1"/>
                          </a:solidFill>
                        </a:rPr>
                        <a:t>Where:</a:t>
                      </a:r>
                    </a:p>
                  </a:txBody>
                  <a:tcPr anchor="ctr">
                    <a:solidFill>
                      <a:srgbClr val="00A7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[ Meeting place 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9088866"/>
                  </a:ext>
                </a:extLst>
              </a:tr>
              <a:tr h="112909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800" b="1" i="0" u="none" strike="noStrike" noProof="0">
                          <a:solidFill>
                            <a:schemeClr val="bg1"/>
                          </a:solidFill>
                          <a:latin typeface="Aptos"/>
                        </a:rPr>
                        <a:t>When: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A7C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[ Example: 10 am on September 21 ]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0606093"/>
                  </a:ext>
                </a:extLst>
              </a:tr>
              <a:tr h="112909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800" b="1" i="0" u="none" strike="noStrike" noProof="0">
                          <a:solidFill>
                            <a:schemeClr val="bg1"/>
                          </a:solidFill>
                          <a:latin typeface="Aptos"/>
                        </a:rPr>
                        <a:t>What: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A7C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[ Example: How to lift boxes and use ladders 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4435093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AF9DE0-A1C2-6C14-D75F-FABE6B7E4DFD}"/>
              </a:ext>
            </a:extLst>
          </p:cNvPr>
          <p:cNvSpPr txBox="1">
            <a:spLocks/>
          </p:cNvSpPr>
          <p:nvPr/>
        </p:nvSpPr>
        <p:spPr>
          <a:xfrm>
            <a:off x="838200" y="1700694"/>
            <a:ext cx="4133851" cy="27939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600">
              <a:ea typeface="+mn-lt"/>
              <a:cs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69DCDA-32F4-7024-1E09-C1A251927817}"/>
              </a:ext>
            </a:extLst>
          </p:cNvPr>
          <p:cNvSpPr txBox="1"/>
          <p:nvPr/>
        </p:nvSpPr>
        <p:spPr>
          <a:xfrm>
            <a:off x="840317" y="1496483"/>
            <a:ext cx="875886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/>
              <a:t>Let’s come together to learn practical solutions for injury prevention during Move Well Work Well Week and all year round.</a:t>
            </a:r>
          </a:p>
        </p:txBody>
      </p:sp>
    </p:spTree>
    <p:extLst>
      <p:ext uri="{BB962C8B-B14F-4D97-AF65-F5344CB8AC3E}">
        <p14:creationId xmlns:p14="http://schemas.microsoft.com/office/powerpoint/2010/main" val="6811735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89B86B4-2DB3-0714-B24B-6976296523D0}"/>
              </a:ext>
            </a:extLst>
          </p:cNvPr>
          <p:cNvSpPr/>
          <p:nvPr/>
        </p:nvSpPr>
        <p:spPr>
          <a:xfrm>
            <a:off x="-631" y="3708841"/>
            <a:ext cx="12189164" cy="1494377"/>
          </a:xfrm>
          <a:prstGeom prst="rect">
            <a:avLst/>
          </a:prstGeom>
          <a:solidFill>
            <a:srgbClr val="D6F1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BEDF6C7-7ECD-3B18-C489-7ABF01190398}"/>
              </a:ext>
            </a:extLst>
          </p:cNvPr>
          <p:cNvSpPr/>
          <p:nvPr/>
        </p:nvSpPr>
        <p:spPr>
          <a:xfrm>
            <a:off x="-631" y="5203534"/>
            <a:ext cx="12189164" cy="1650684"/>
          </a:xfrm>
          <a:prstGeom prst="rect">
            <a:avLst/>
          </a:prstGeom>
          <a:solidFill>
            <a:srgbClr val="00364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4" name="Picture 13" descr="WorkplaceNL Logo">
            <a:extLst>
              <a:ext uri="{FF2B5EF4-FFF2-40B4-BE49-F238E27FC236}">
                <a16:creationId xmlns:a16="http://schemas.microsoft.com/office/drawing/2014/main" id="{D4F8AFA7-05C7-E672-AC26-662AC9EBE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2382" y="5594229"/>
            <a:ext cx="3152775" cy="866775"/>
          </a:xfrm>
          <a:prstGeom prst="rect">
            <a:avLst/>
          </a:prstGeom>
        </p:spPr>
      </p:pic>
      <p:pic>
        <p:nvPicPr>
          <p:cNvPr id="6" name="Picture 5" descr="Stay Safe. Stay Strong.">
            <a:extLst>
              <a:ext uri="{FF2B5EF4-FFF2-40B4-BE49-F238E27FC236}">
                <a16:creationId xmlns:a16="http://schemas.microsoft.com/office/drawing/2014/main" id="{BF740175-9491-42E7-CF77-67D8BA4737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071" y="1712302"/>
            <a:ext cx="4400551" cy="1489320"/>
          </a:xfrm>
          <a:prstGeom prst="rect">
            <a:avLst/>
          </a:prstGeom>
        </p:spPr>
      </p:pic>
      <p:pic>
        <p:nvPicPr>
          <p:cNvPr id="7" name="Picture 6" descr="Scan for more information">
            <a:extLst>
              <a:ext uri="{FF2B5EF4-FFF2-40B4-BE49-F238E27FC236}">
                <a16:creationId xmlns:a16="http://schemas.microsoft.com/office/drawing/2014/main" id="{C57D22D8-4B52-5A7C-C9A6-2EA4A2585B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6759" y="849923"/>
            <a:ext cx="1835638" cy="537308"/>
          </a:xfrm>
          <a:prstGeom prst="rect">
            <a:avLst/>
          </a:prstGeom>
        </p:spPr>
      </p:pic>
      <p:pic>
        <p:nvPicPr>
          <p:cNvPr id="19" name="Picture 18" descr="Learn about MSI Prevention">
            <a:extLst>
              <a:ext uri="{FF2B5EF4-FFF2-40B4-BE49-F238E27FC236}">
                <a16:creationId xmlns:a16="http://schemas.microsoft.com/office/drawing/2014/main" id="{A426AA59-E798-2659-9A42-5BA8ECED3D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6613" y="3884775"/>
            <a:ext cx="5262115" cy="1145688"/>
          </a:xfrm>
          <a:prstGeom prst="rect">
            <a:avLst/>
          </a:prstGeom>
        </p:spPr>
      </p:pic>
      <p:sp>
        <p:nvSpPr>
          <p:cNvPr id="20" name="TextBox 19" descr="QR Code leading to www.workplacenl.ca/mwww">
            <a:extLst>
              <a:ext uri="{FF2B5EF4-FFF2-40B4-BE49-F238E27FC236}">
                <a16:creationId xmlns:a16="http://schemas.microsoft.com/office/drawing/2014/main" id="{EE6C0B05-FE89-894C-1D95-FA10B7414A9F}"/>
              </a:ext>
            </a:extLst>
          </p:cNvPr>
          <p:cNvSpPr txBox="1"/>
          <p:nvPr/>
        </p:nvSpPr>
        <p:spPr>
          <a:xfrm>
            <a:off x="621323" y="6033477"/>
            <a:ext cx="569350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Arial"/>
                <a:cs typeface="Arial"/>
              </a:rPr>
              <a:t>workplacenl.ca/</a:t>
            </a:r>
            <a:r>
              <a:rPr lang="en-US" sz="2800" b="1" err="1">
                <a:solidFill>
                  <a:schemeClr val="bg1"/>
                </a:solidFill>
                <a:latin typeface="Arial"/>
                <a:cs typeface="Arial"/>
              </a:rPr>
              <a:t>mwww</a:t>
            </a:r>
            <a:endParaRPr lang="en-US" sz="2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960C66D-B5D8-5774-B419-3858691A4FDC}"/>
              </a:ext>
            </a:extLst>
          </p:cNvPr>
          <p:cNvSpPr txBox="1"/>
          <p:nvPr/>
        </p:nvSpPr>
        <p:spPr>
          <a:xfrm>
            <a:off x="621322" y="5593861"/>
            <a:ext cx="790135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00A7C3"/>
                </a:solidFill>
                <a:latin typeface="Arial"/>
                <a:ea typeface="+mn-lt"/>
                <a:cs typeface="+mn-lt"/>
              </a:rPr>
              <a:t>t</a:t>
            </a:r>
            <a:r>
              <a:rPr lang="en-US" sz="2400">
                <a:solidFill>
                  <a:schemeClr val="bg1"/>
                </a:solidFill>
                <a:latin typeface="Arial"/>
                <a:ea typeface="+mn-lt"/>
                <a:cs typeface="+mn-lt"/>
              </a:rPr>
              <a:t> 1.800.563.9000    e safety@workplacenl.ca</a:t>
            </a:r>
          </a:p>
        </p:txBody>
      </p:sp>
      <p:pic>
        <p:nvPicPr>
          <p:cNvPr id="3" name="Picture 2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4B0818ED-CE5B-4313-F738-10736E923C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51068" y="1525221"/>
            <a:ext cx="3397250" cy="338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7399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46575-244B-DA80-8425-DD475D6A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>
                <a:solidFill>
                  <a:srgbClr val="003643"/>
                </a:solidFill>
                <a:latin typeface="Arial"/>
                <a:cs typeface="Arial"/>
              </a:rPr>
              <a:t>What is an MSI?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8E689-5CAC-DBBB-B107-9952231FC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33677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>
                <a:latin typeface="Arial"/>
                <a:cs typeface="Arial"/>
              </a:rPr>
              <a:t>Musculoskeletal injuries (MSIs) are: </a:t>
            </a:r>
          </a:p>
          <a:p>
            <a:r>
              <a:rPr lang="en-US">
                <a:latin typeface="Arial"/>
                <a:cs typeface="Arial"/>
              </a:rPr>
              <a:t>Disorders of the muscles, tendons, ligaments, nerves, spinal discs and related soft tissues.</a:t>
            </a:r>
          </a:p>
          <a:p>
            <a:r>
              <a:rPr lang="en-US">
                <a:latin typeface="Arial"/>
                <a:cs typeface="Arial"/>
              </a:rPr>
              <a:t>Include sprains, strains and inflammation conditions, which are commonly caused by working in awkward or sustained postures, performing repetitive motions or overexertion from lifting and handling activities.</a:t>
            </a:r>
          </a:p>
        </p:txBody>
      </p:sp>
      <p:pic>
        <p:nvPicPr>
          <p:cNvPr id="5" name="Picture 4" descr="A group of fireworks on a black background&#10;&#10;AI-generated content may be incorrect.">
            <a:extLst>
              <a:ext uri="{FF2B5EF4-FFF2-40B4-BE49-F238E27FC236}">
                <a16:creationId xmlns:a16="http://schemas.microsoft.com/office/drawing/2014/main" id="{40D7AE7A-9C42-DEF0-8AB9-5751452D8CF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0601" r="4009" b="-353"/>
          <a:stretch>
            <a:fillRect/>
          </a:stretch>
        </p:blipFill>
        <p:spPr>
          <a:xfrm>
            <a:off x="8392525" y="0"/>
            <a:ext cx="3789416" cy="53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50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25616FB-A414-787A-FFB2-5F693BFA1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3416" y="1823182"/>
            <a:ext cx="5344014" cy="32018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EC29E4-C9EF-85A4-7748-DD53F803C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>
                <a:solidFill>
                  <a:srgbClr val="003643"/>
                </a:solidFill>
                <a:latin typeface="Arial"/>
                <a:cs typeface="Arial"/>
              </a:rPr>
              <a:t>Is this a big issue?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A9DBB-2751-797D-E105-9580B236A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8729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>
                <a:latin typeface="Arial"/>
                <a:cs typeface="Arial"/>
              </a:rPr>
              <a:t>Although MSIs may seem small, they are not.</a:t>
            </a:r>
            <a:endParaRPr lang="en-US"/>
          </a:p>
          <a:p>
            <a:pPr marL="0" indent="0">
              <a:buNone/>
            </a:pPr>
            <a:endParaRPr lang="en-US">
              <a:latin typeface="Arial"/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MSIs can change your quality of life, impacting your physical and mental health. </a:t>
            </a:r>
            <a:endParaRPr lang="en-US">
              <a:latin typeface="Aptos" panose="02110004020202020204"/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MSIs happen far too often; about </a:t>
            </a:r>
            <a:r>
              <a:rPr lang="en-US" b="1">
                <a:latin typeface="Arial"/>
                <a:cs typeface="Arial"/>
              </a:rPr>
              <a:t>six workers </a:t>
            </a:r>
            <a:r>
              <a:rPr lang="en-US">
                <a:latin typeface="Arial"/>
                <a:cs typeface="Arial"/>
              </a:rPr>
              <a:t>in NL will sustain an MSI requiring time away from the workplace </a:t>
            </a:r>
            <a:r>
              <a:rPr lang="en-US" b="1">
                <a:latin typeface="Arial"/>
                <a:cs typeface="Arial"/>
              </a:rPr>
              <a:t>every day</a:t>
            </a:r>
            <a:r>
              <a:rPr lang="en-US">
                <a:latin typeface="Arial"/>
                <a:cs typeface="Arial"/>
              </a:rPr>
              <a:t>! </a:t>
            </a:r>
            <a:endParaRPr lang="en-US" sz="2600">
              <a:latin typeface="Aptos" panose="02110004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869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4A59F-9E0D-468C-EFD0-0173A98C6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>
                <a:solidFill>
                  <a:srgbClr val="003643"/>
                </a:solidFill>
                <a:latin typeface="Arial"/>
                <a:cs typeface="Arial"/>
              </a:rPr>
              <a:t>Are you at risk?</a:t>
            </a:r>
            <a:r>
              <a:rPr lang="en-CA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05073-399D-DE46-822A-94DD54D137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745230" cy="263569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Aches and pain </a:t>
            </a:r>
          </a:p>
          <a:p>
            <a:r>
              <a:rPr lang="en-US">
                <a:latin typeface="Arial"/>
                <a:cs typeface="Arial"/>
              </a:rPr>
              <a:t>Tenderness </a:t>
            </a:r>
          </a:p>
          <a:p>
            <a:r>
              <a:rPr lang="en-US">
                <a:latin typeface="Arial"/>
                <a:cs typeface="Arial"/>
              </a:rPr>
              <a:t>Heaviness </a:t>
            </a:r>
          </a:p>
          <a:p>
            <a:r>
              <a:rPr lang="en-US">
                <a:latin typeface="Arial"/>
                <a:cs typeface="Arial"/>
              </a:rPr>
              <a:t>Tightness </a:t>
            </a:r>
          </a:p>
          <a:p>
            <a:r>
              <a:rPr lang="en-US">
                <a:latin typeface="Arial"/>
                <a:cs typeface="Arial"/>
              </a:rPr>
              <a:t>Numbness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D3368F-A65A-0276-DAF1-EA80D13F1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27012" y="1825625"/>
            <a:ext cx="7129096" cy="26356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Tingling  </a:t>
            </a:r>
            <a:endParaRPr lang="en-CA">
              <a:latin typeface="Arial"/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Burning 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Swelling </a:t>
            </a:r>
          </a:p>
          <a:p>
            <a:r>
              <a:rPr lang="en-US">
                <a:latin typeface="Arial"/>
                <a:cs typeface="Arial"/>
              </a:rPr>
              <a:t>Stiffness or loss of joint movement </a:t>
            </a:r>
          </a:p>
          <a:p>
            <a:r>
              <a:rPr lang="en-US">
                <a:latin typeface="Arial"/>
                <a:cs typeface="Arial"/>
              </a:rPr>
              <a:t>Weakness or tired feeling in affected area </a:t>
            </a:r>
            <a:endParaRPr lang="en-CA">
              <a:latin typeface="Arial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5979C4C-4C7B-A4D5-0029-A892AAAC30F4}"/>
              </a:ext>
            </a:extLst>
          </p:cNvPr>
          <p:cNvSpPr txBox="1">
            <a:spLocks/>
          </p:cNvSpPr>
          <p:nvPr/>
        </p:nvSpPr>
        <p:spPr>
          <a:xfrm>
            <a:off x="838200" y="5362527"/>
            <a:ext cx="9097434" cy="94191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>
                <a:solidFill>
                  <a:srgbClr val="000000"/>
                </a:solidFill>
                <a:latin typeface="Arial"/>
                <a:cs typeface="Arial"/>
              </a:rPr>
              <a:t>It</a:t>
            </a:r>
            <a:r>
              <a:rPr lang="en-US" b="1" i="0">
                <a:solidFill>
                  <a:srgbClr val="000000"/>
                </a:solidFill>
                <a:effectLst/>
                <a:latin typeface="Arial"/>
                <a:cs typeface="Arial"/>
              </a:rPr>
              <a:t> is essential</a:t>
            </a:r>
            <a:r>
              <a:rPr lang="en-US" i="0">
                <a:solidFill>
                  <a:srgbClr val="000000"/>
                </a:solidFill>
                <a:effectLst/>
                <a:latin typeface="Arial"/>
                <a:cs typeface="Arial"/>
              </a:rPr>
              <a:t> that, together, you identify and manage risk factors as soon as possible to avoid long-term injury.</a:t>
            </a:r>
            <a:endParaRPr lang="en-US">
              <a:latin typeface="Aptos"/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E9F2EE-A218-D4F4-9A3D-1E1DEF196365}"/>
              </a:ext>
            </a:extLst>
          </p:cNvPr>
          <p:cNvSpPr/>
          <p:nvPr/>
        </p:nvSpPr>
        <p:spPr>
          <a:xfrm>
            <a:off x="-91811" y="4619822"/>
            <a:ext cx="10213337" cy="576069"/>
          </a:xfrm>
          <a:prstGeom prst="rect">
            <a:avLst/>
          </a:prstGeom>
          <a:solidFill>
            <a:srgbClr val="D7413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sz="2800" b="1">
                <a:solidFill>
                  <a:schemeClr val="bg1"/>
                </a:solidFill>
                <a:latin typeface="Arial"/>
                <a:cs typeface="Arial"/>
              </a:rPr>
              <a:t>Report early warning signs to your supervisor</a:t>
            </a:r>
            <a:endParaRPr lang="en-US" b="1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184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36470-6611-D476-700D-7C4EEB28B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248025"/>
            <a:ext cx="10515600" cy="1346200"/>
          </a:xfrm>
        </p:spPr>
        <p:txBody>
          <a:bodyPr/>
          <a:lstStyle/>
          <a:p>
            <a:r>
              <a:rPr lang="en-CA" b="1">
                <a:solidFill>
                  <a:srgbClr val="003643"/>
                </a:solidFill>
                <a:latin typeface="Arial"/>
                <a:cs typeface="Arial"/>
              </a:rPr>
              <a:t>MSIs </a:t>
            </a:r>
            <a:r>
              <a:rPr lang="en-US" b="1" i="0">
                <a:solidFill>
                  <a:srgbClr val="003643"/>
                </a:solidFill>
                <a:effectLst/>
                <a:latin typeface="Arial"/>
                <a:cs typeface="Arial"/>
              </a:rPr>
              <a:t>can be prevented</a:t>
            </a:r>
            <a:endParaRPr lang="en-CA" b="1">
              <a:solidFill>
                <a:srgbClr val="003643"/>
              </a:solidFill>
              <a:latin typeface="Arial"/>
              <a:cs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56B96-F208-7907-B9A0-8313C7B243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CA">
                <a:latin typeface="Arial"/>
                <a:cs typeface="Arial"/>
              </a:rPr>
              <a:t>Let’s take action today! </a:t>
            </a:r>
          </a:p>
        </p:txBody>
      </p:sp>
      <p:pic>
        <p:nvPicPr>
          <p:cNvPr id="4" name="Picture 3" descr="A group of fireworks on a black background&#10;&#10;AI-generated content may be incorrect.">
            <a:extLst>
              <a:ext uri="{FF2B5EF4-FFF2-40B4-BE49-F238E27FC236}">
                <a16:creationId xmlns:a16="http://schemas.microsoft.com/office/drawing/2014/main" id="{51D59E59-EC74-682A-A77B-CF2C3AA41DF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0000"/>
          </a:blip>
          <a:srcRect t="19078" r="4009" b="14213"/>
          <a:stretch>
            <a:fillRect/>
          </a:stretch>
        </p:blipFill>
        <p:spPr>
          <a:xfrm>
            <a:off x="4806371" y="-130629"/>
            <a:ext cx="6732486" cy="71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99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20092-D140-4C2B-4781-148B76ECF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808"/>
            <a:ext cx="10515600" cy="1094574"/>
          </a:xfrm>
        </p:spPr>
        <p:txBody>
          <a:bodyPr/>
          <a:lstStyle/>
          <a:p>
            <a:r>
              <a:rPr lang="en-CA" sz="6000">
                <a:solidFill>
                  <a:srgbClr val="003643"/>
                </a:solidFill>
                <a:latin typeface="Arial"/>
                <a:cs typeface="Arial"/>
              </a:rPr>
              <a:t>THE GOOD NEWS</a:t>
            </a:r>
            <a:endParaRPr lang="en-US" sz="6000">
              <a:solidFill>
                <a:srgbClr val="003643"/>
              </a:solidFill>
              <a:latin typeface="Arial"/>
              <a:cs typeface="Arial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7BE1D5D-C84C-AF23-23C7-E1BEDDDDAE10}"/>
              </a:ext>
            </a:extLst>
          </p:cNvPr>
          <p:cNvSpPr txBox="1">
            <a:spLocks/>
          </p:cNvSpPr>
          <p:nvPr/>
        </p:nvSpPr>
        <p:spPr>
          <a:xfrm>
            <a:off x="753533" y="2184183"/>
            <a:ext cx="8975683" cy="40185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>
                <a:solidFill>
                  <a:srgbClr val="000000"/>
                </a:solidFill>
                <a:ea typeface="+mn-lt"/>
                <a:cs typeface="+mn-lt"/>
              </a:rPr>
              <a:t>Learning how </a:t>
            </a:r>
            <a:r>
              <a:rPr lang="en-US" i="0">
                <a:solidFill>
                  <a:srgbClr val="000000"/>
                </a:solidFill>
                <a:effectLst/>
                <a:ea typeface="+mn-lt"/>
                <a:cs typeface="+mn-lt"/>
              </a:rPr>
              <a:t>to </a:t>
            </a:r>
            <a:r>
              <a:rPr lang="en-US">
                <a:solidFill>
                  <a:srgbClr val="000000"/>
                </a:solidFill>
                <a:ea typeface="+mn-lt"/>
                <a:cs typeface="+mn-lt"/>
              </a:rPr>
              <a:t>properly move your body can help you </a:t>
            </a:r>
            <a:r>
              <a:rPr lang="en-US" b="1" i="0">
                <a:solidFill>
                  <a:srgbClr val="000000"/>
                </a:solidFill>
                <a:effectLst/>
                <a:ea typeface="+mn-lt"/>
                <a:cs typeface="+mn-lt"/>
              </a:rPr>
              <a:t>avoid </a:t>
            </a:r>
            <a:r>
              <a:rPr lang="en-US" b="1">
                <a:solidFill>
                  <a:srgbClr val="000000"/>
                </a:solidFill>
                <a:ea typeface="+mn-lt"/>
                <a:cs typeface="+mn-lt"/>
              </a:rPr>
              <a:t>injury </a:t>
            </a:r>
            <a:r>
              <a:rPr lang="en-US">
                <a:solidFill>
                  <a:srgbClr val="000000"/>
                </a:solidFill>
                <a:ea typeface="+mn-lt"/>
                <a:cs typeface="+mn-lt"/>
              </a:rPr>
              <a:t>and </a:t>
            </a:r>
            <a:r>
              <a:rPr lang="en-US" b="1">
                <a:solidFill>
                  <a:srgbClr val="000000"/>
                </a:solidFill>
                <a:ea typeface="+mn-lt"/>
                <a:cs typeface="+mn-lt"/>
              </a:rPr>
              <a:t>feel your best</a:t>
            </a:r>
            <a:r>
              <a:rPr lang="en-US">
                <a:solidFill>
                  <a:srgbClr val="000000"/>
                </a:solidFill>
                <a:ea typeface="+mn-lt"/>
                <a:cs typeface="+mn-lt"/>
              </a:rPr>
              <a:t>. </a:t>
            </a:r>
          </a:p>
          <a:p>
            <a:pPr marL="0" indent="0">
              <a:buNone/>
            </a:pPr>
            <a:endParaRPr lang="en-US" sz="80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>
                <a:solidFill>
                  <a:srgbClr val="000000"/>
                </a:solidFill>
                <a:ea typeface="+mn-lt"/>
                <a:cs typeface="+mn-lt"/>
              </a:rPr>
              <a:t>You can start by implementing good habits into your </a:t>
            </a:r>
            <a:br>
              <a:rPr lang="en-US">
                <a:solidFill>
                  <a:srgbClr val="000000"/>
                </a:solidFill>
                <a:ea typeface="+mn-lt"/>
                <a:cs typeface="+mn-lt"/>
              </a:rPr>
            </a:br>
            <a:r>
              <a:rPr lang="en-US">
                <a:solidFill>
                  <a:srgbClr val="000000"/>
                </a:solidFill>
                <a:ea typeface="+mn-lt"/>
                <a:cs typeface="+mn-lt"/>
              </a:rPr>
              <a:t>day-to-day work.</a:t>
            </a:r>
            <a:endParaRPr lang="en-US" sz="2800">
              <a:ea typeface="+mn-lt"/>
              <a:cs typeface="+mn-lt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>
                <a:ea typeface="+mn-lt"/>
                <a:cs typeface="+mn-lt"/>
              </a:rPr>
              <a:t>Before starting tough or physical work, warm up with movement exercises to prepare your muscles.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>
                <a:ea typeface="+mn-lt"/>
                <a:cs typeface="+mn-lt"/>
              </a:rPr>
              <a:t>Reduce the weight and size of loads or use equipment when that’s not possible.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24D2C05-448D-CF7E-61E1-8839AFAEDD7A}"/>
              </a:ext>
            </a:extLst>
          </p:cNvPr>
          <p:cNvSpPr txBox="1">
            <a:spLocks/>
          </p:cNvSpPr>
          <p:nvPr/>
        </p:nvSpPr>
        <p:spPr>
          <a:xfrm>
            <a:off x="2299758" y="1165698"/>
            <a:ext cx="10515600" cy="685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2800" b="1">
                <a:solidFill>
                  <a:srgbClr val="003643"/>
                </a:solidFill>
                <a:latin typeface="Arial Black"/>
                <a:cs typeface="Arial"/>
              </a:rPr>
              <a:t>MSIs are preventable – by you!</a:t>
            </a:r>
            <a:endParaRPr lang="en-US" sz="2800" b="1">
              <a:solidFill>
                <a:srgbClr val="003643"/>
              </a:solidFill>
              <a:latin typeface="Arial Black"/>
            </a:endParaRP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20F89037-2BEB-9996-C150-942A47027EE0}"/>
              </a:ext>
            </a:extLst>
          </p:cNvPr>
          <p:cNvSpPr/>
          <p:nvPr/>
        </p:nvSpPr>
        <p:spPr>
          <a:xfrm>
            <a:off x="4247943" y="1681577"/>
            <a:ext cx="2333832" cy="339411"/>
          </a:xfrm>
          <a:prstGeom prst="arc">
            <a:avLst>
              <a:gd name="adj1" fmla="val 11289133"/>
              <a:gd name="adj2" fmla="val 20839751"/>
            </a:avLst>
          </a:prstGeom>
          <a:noFill/>
          <a:ln w="38100">
            <a:solidFill>
              <a:srgbClr val="D74139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>
              <a:ln w="1905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408960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4361A65-70F5-A3F4-56B2-6C4ED7EB5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808"/>
            <a:ext cx="10515600" cy="1094574"/>
          </a:xfrm>
        </p:spPr>
        <p:txBody>
          <a:bodyPr/>
          <a:lstStyle/>
          <a:p>
            <a:r>
              <a:rPr lang="en-CA" sz="6000">
                <a:solidFill>
                  <a:srgbClr val="003643"/>
                </a:solidFill>
                <a:latin typeface="Arial"/>
                <a:cs typeface="Arial"/>
              </a:rPr>
              <a:t>THE GOOD NEWS</a:t>
            </a:r>
            <a:endParaRPr lang="en-US" sz="6000">
              <a:solidFill>
                <a:srgbClr val="003643"/>
              </a:solidFill>
              <a:latin typeface="Arial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7FBB69-1DCE-1783-1EFA-933D68AFFD7D}"/>
              </a:ext>
            </a:extLst>
          </p:cNvPr>
          <p:cNvSpPr txBox="1">
            <a:spLocks/>
          </p:cNvSpPr>
          <p:nvPr/>
        </p:nvSpPr>
        <p:spPr>
          <a:xfrm>
            <a:off x="753533" y="2260272"/>
            <a:ext cx="8655643" cy="40185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Font typeface="+mj-lt"/>
              <a:buAutoNum type="arabicPeriod" startAt="3"/>
            </a:pPr>
            <a:r>
              <a:rPr lang="en-US" sz="2800">
                <a:ea typeface="+mn-lt"/>
                <a:cs typeface="+mn-lt"/>
              </a:rPr>
              <a:t>Push rather than pull, even with smaller tasks like wiping down surfaces. 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en-US" sz="2800">
                <a:ea typeface="+mn-lt"/>
                <a:cs typeface="+mn-lt"/>
              </a:rPr>
              <a:t>When lifting, keep your back straight and bend with your hips and knees. 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en-US" sz="2800">
                <a:ea typeface="+mn-lt"/>
                <a:cs typeface="+mn-lt"/>
              </a:rPr>
              <a:t>Work with your elbows close to your body; </a:t>
            </a:r>
            <a:br>
              <a:rPr lang="en-US" sz="2800">
                <a:ea typeface="+mn-lt"/>
                <a:cs typeface="+mn-lt"/>
              </a:rPr>
            </a:br>
            <a:r>
              <a:rPr lang="en-US" sz="2800">
                <a:ea typeface="+mn-lt"/>
                <a:cs typeface="+mn-lt"/>
              </a:rPr>
              <a:t>avoid bending, twisting and reaching 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en-US" sz="2800">
                <a:ea typeface="+mn-lt"/>
                <a:cs typeface="+mn-lt"/>
              </a:rPr>
              <a:t>Take short breaks for sitting; get up and stretch every 20-30 minutes. 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en-US" sz="2800">
                <a:ea typeface="+mn-lt"/>
                <a:cs typeface="+mn-lt"/>
              </a:rPr>
              <a:t>Wear comfortable, supportive footwear.</a:t>
            </a:r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D8985A1E-78C2-77FA-DC51-6B914A946E68}"/>
              </a:ext>
            </a:extLst>
          </p:cNvPr>
          <p:cNvSpPr/>
          <p:nvPr/>
        </p:nvSpPr>
        <p:spPr>
          <a:xfrm>
            <a:off x="4247943" y="1681577"/>
            <a:ext cx="2333832" cy="339411"/>
          </a:xfrm>
          <a:prstGeom prst="arc">
            <a:avLst>
              <a:gd name="adj1" fmla="val 11289133"/>
              <a:gd name="adj2" fmla="val 20839751"/>
            </a:avLst>
          </a:prstGeom>
          <a:noFill/>
          <a:ln w="38100">
            <a:solidFill>
              <a:srgbClr val="D74139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>
              <a:ln w="19050">
                <a:solidFill>
                  <a:schemeClr val="tx1"/>
                </a:solidFill>
              </a:ln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86AAAF2-9087-367A-AFBE-23C77FB389C9}"/>
              </a:ext>
            </a:extLst>
          </p:cNvPr>
          <p:cNvSpPr txBox="1">
            <a:spLocks/>
          </p:cNvSpPr>
          <p:nvPr/>
        </p:nvSpPr>
        <p:spPr>
          <a:xfrm>
            <a:off x="2299758" y="1165698"/>
            <a:ext cx="10515600" cy="685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2800" b="1">
                <a:solidFill>
                  <a:srgbClr val="003643"/>
                </a:solidFill>
                <a:latin typeface="Arial Black"/>
                <a:cs typeface="Arial"/>
              </a:rPr>
              <a:t>MSIs are preventable – by you!</a:t>
            </a:r>
            <a:endParaRPr lang="en-US" sz="2800" b="1">
              <a:solidFill>
                <a:srgbClr val="003643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991750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28817F-FB3E-65FF-F8F7-EC3FA5F223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F97009F-1664-2339-BB7A-A005C347681C}"/>
              </a:ext>
            </a:extLst>
          </p:cNvPr>
          <p:cNvSpPr/>
          <p:nvPr/>
        </p:nvSpPr>
        <p:spPr>
          <a:xfrm>
            <a:off x="6318250" y="1021697"/>
            <a:ext cx="5312834" cy="3005667"/>
          </a:xfrm>
          <a:prstGeom prst="roundRect">
            <a:avLst/>
          </a:prstGeom>
          <a:solidFill>
            <a:srgbClr val="B2E5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3F544B-A300-4D5B-771A-26C2602360D6}"/>
              </a:ext>
            </a:extLst>
          </p:cNvPr>
          <p:cNvSpPr txBox="1"/>
          <p:nvPr/>
        </p:nvSpPr>
        <p:spPr>
          <a:xfrm>
            <a:off x="7644423" y="1180448"/>
            <a:ext cx="3693586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>
                <a:ea typeface="+mn-lt"/>
                <a:cs typeface="+mn-lt"/>
              </a:rPr>
              <a:t>Avoid twisting your back. </a:t>
            </a:r>
            <a:r>
              <a:rPr lang="en-US" sz="2400">
                <a:ea typeface="+mn-lt"/>
                <a:cs typeface="+mn-lt"/>
              </a:rPr>
              <a:t>To change direction, keep nose between toes by pivoting your feet, pointing one foot in the desired direction and following with the other foot.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67C5479-E5EC-494F-9EFE-C3A9F366F2F3}"/>
              </a:ext>
            </a:extLst>
          </p:cNvPr>
          <p:cNvSpPr/>
          <p:nvPr/>
        </p:nvSpPr>
        <p:spPr>
          <a:xfrm>
            <a:off x="567431" y="4607006"/>
            <a:ext cx="9934492" cy="1449917"/>
          </a:xfrm>
          <a:prstGeom prst="roundRect">
            <a:avLst/>
          </a:prstGeom>
          <a:solidFill>
            <a:srgbClr val="B2E5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4" name="Picture 3" descr="A blue and black sign with white text&#10;&#10;AI-generated content may be incorrect.">
            <a:extLst>
              <a:ext uri="{FF2B5EF4-FFF2-40B4-BE49-F238E27FC236}">
                <a16:creationId xmlns:a16="http://schemas.microsoft.com/office/drawing/2014/main" id="{E7F45A25-A943-09E2-3989-FC16AFC141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291" y="-4762"/>
            <a:ext cx="2137833" cy="1364192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434C3-3BFE-731D-1641-FD7C4D3A66E3}"/>
              </a:ext>
            </a:extLst>
          </p:cNvPr>
          <p:cNvSpPr txBox="1">
            <a:spLocks/>
          </p:cNvSpPr>
          <p:nvPr/>
        </p:nvSpPr>
        <p:spPr>
          <a:xfrm>
            <a:off x="766559" y="1530547"/>
            <a:ext cx="4965863" cy="27500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>
                <a:solidFill>
                  <a:srgbClr val="000000"/>
                </a:solidFill>
                <a:latin typeface="Aptos"/>
                <a:ea typeface="+mn-lt"/>
                <a:cs typeface="Arial"/>
              </a:rPr>
              <a:t>Back</a:t>
            </a:r>
            <a:r>
              <a:rPr lang="en-US">
                <a:solidFill>
                  <a:srgbClr val="000000"/>
                </a:solidFill>
                <a:ea typeface="+mn-lt"/>
                <a:cs typeface="+mn-lt"/>
              </a:rPr>
              <a:t> injuries caused by repetitive lifting </a:t>
            </a:r>
            <a:r>
              <a:rPr lang="en-US" i="0">
                <a:solidFill>
                  <a:srgbClr val="000000"/>
                </a:solidFill>
                <a:effectLst/>
                <a:ea typeface="+mn-lt"/>
                <a:cs typeface="+mn-lt"/>
              </a:rPr>
              <a:t>and </a:t>
            </a:r>
            <a:r>
              <a:rPr lang="en-US">
                <a:solidFill>
                  <a:srgbClr val="000000"/>
                </a:solidFill>
                <a:ea typeface="+mn-lt"/>
                <a:cs typeface="+mn-lt"/>
              </a:rPr>
              <a:t>handling</a:t>
            </a:r>
            <a:r>
              <a:rPr lang="en-US" i="0">
                <a:solidFill>
                  <a:srgbClr val="000000"/>
                </a:solidFill>
                <a:effectLst/>
                <a:ea typeface="+mn-lt"/>
                <a:cs typeface="+mn-lt"/>
              </a:rPr>
              <a:t>.</a:t>
            </a:r>
            <a:endParaRPr lang="en-US"/>
          </a:p>
          <a:p>
            <a:pPr marL="0" indent="0">
              <a:buNone/>
            </a:pPr>
            <a:r>
              <a:rPr lang="en-US" sz="3600" b="1">
                <a:ea typeface="+mn-lt"/>
                <a:cs typeface="+mn-lt"/>
              </a:rPr>
              <a:t>When lifting and moving objects:</a:t>
            </a:r>
            <a:endParaRPr lang="en-US" b="1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C05DF05-E77B-4988-73C8-3CB4EC009BC8}"/>
              </a:ext>
            </a:extLst>
          </p:cNvPr>
          <p:cNvSpPr txBox="1"/>
          <p:nvPr/>
        </p:nvSpPr>
        <p:spPr>
          <a:xfrm>
            <a:off x="5316089" y="4681090"/>
            <a:ext cx="4984752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ea typeface="+mn-lt"/>
                <a:cs typeface="+mn-lt"/>
              </a:rPr>
              <a:t>Avoid bending your back. </a:t>
            </a:r>
            <a:r>
              <a:rPr lang="en-US" sz="2400" b="1">
                <a:ea typeface="+mn-lt"/>
                <a:cs typeface="+mn-lt"/>
              </a:rPr>
              <a:t>Bend your hips and knees </a:t>
            </a:r>
            <a:r>
              <a:rPr lang="en-US" sz="2400">
                <a:ea typeface="+mn-lt"/>
                <a:cs typeface="+mn-lt"/>
              </a:rPr>
              <a:t>instead. Hips should bend first. Think </a:t>
            </a:r>
            <a:r>
              <a:rPr lang="en-US" sz="2400" i="1">
                <a:ea typeface="+mn-lt"/>
                <a:cs typeface="+mn-lt"/>
              </a:rPr>
              <a:t>squat back</a:t>
            </a:r>
            <a:r>
              <a:rPr lang="en-US" sz="2400">
                <a:ea typeface="+mn-lt"/>
                <a:cs typeface="+mn-lt"/>
              </a:rPr>
              <a:t>.</a:t>
            </a:r>
            <a:endParaRPr lang="en-US">
              <a:ea typeface="+mn-lt"/>
              <a:cs typeface="+mn-lt"/>
            </a:endParaRPr>
          </a:p>
        </p:txBody>
      </p:sp>
      <p:pic>
        <p:nvPicPr>
          <p:cNvPr id="23" name="Picture 22" descr="A black outline of a person&amp;#39;s legs&#10;&#10;AI-generated content may be incorrect.">
            <a:extLst>
              <a:ext uri="{FF2B5EF4-FFF2-40B4-BE49-F238E27FC236}">
                <a16:creationId xmlns:a16="http://schemas.microsoft.com/office/drawing/2014/main" id="{43B2B896-263C-5B40-224A-5EF92EE172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977" y="3884897"/>
            <a:ext cx="1297962" cy="2825750"/>
          </a:xfrm>
          <a:prstGeom prst="rect">
            <a:avLst/>
          </a:prstGeom>
        </p:spPr>
      </p:pic>
      <p:pic>
        <p:nvPicPr>
          <p:cNvPr id="24" name="Picture 23" descr="A person squatting on a box&#10;&#10;AI-generated content may be incorrect.">
            <a:extLst>
              <a:ext uri="{FF2B5EF4-FFF2-40B4-BE49-F238E27FC236}">
                <a16:creationId xmlns:a16="http://schemas.microsoft.com/office/drawing/2014/main" id="{EF1BB29B-E406-49E2-5E89-EAB20554A3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1752" y="4445813"/>
            <a:ext cx="1802343" cy="2269067"/>
          </a:xfrm>
          <a:prstGeom prst="rect">
            <a:avLst/>
          </a:prstGeom>
        </p:spPr>
      </p:pic>
      <p:pic>
        <p:nvPicPr>
          <p:cNvPr id="25" name="Picture 24" descr="A person holding a box&#10;&#10;AI-generated content may be incorrect.">
            <a:extLst>
              <a:ext uri="{FF2B5EF4-FFF2-40B4-BE49-F238E27FC236}">
                <a16:creationId xmlns:a16="http://schemas.microsoft.com/office/drawing/2014/main" id="{8DD83C27-C4C8-5EC7-B7F9-48947CF38A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95183" y="874345"/>
            <a:ext cx="1440756" cy="343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886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B0E9DB-6FE2-2BAE-87E3-33603EF0DE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C46B7E1-7555-5DC6-6B24-84775CB84C91}"/>
              </a:ext>
            </a:extLst>
          </p:cNvPr>
          <p:cNvSpPr/>
          <p:nvPr/>
        </p:nvSpPr>
        <p:spPr>
          <a:xfrm>
            <a:off x="5482167" y="4042832"/>
            <a:ext cx="5873750" cy="2000250"/>
          </a:xfrm>
          <a:prstGeom prst="roundRect">
            <a:avLst/>
          </a:prstGeom>
          <a:solidFill>
            <a:srgbClr val="B2E5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F7C7E5-C8B1-91CB-B861-584328F49589}"/>
              </a:ext>
            </a:extLst>
          </p:cNvPr>
          <p:cNvSpPr txBox="1"/>
          <p:nvPr/>
        </p:nvSpPr>
        <p:spPr>
          <a:xfrm>
            <a:off x="5894916" y="4254499"/>
            <a:ext cx="282846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>
                <a:ea typeface="+mn-lt"/>
                <a:cs typeface="+mn-lt"/>
              </a:rPr>
              <a:t>Get closer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b="1">
                <a:ea typeface="+mn-lt"/>
                <a:cs typeface="+mn-lt"/>
              </a:rPr>
              <a:t>to object or person</a:t>
            </a:r>
            <a:r>
              <a:rPr lang="en-US" sz="2400">
                <a:ea typeface="+mn-lt"/>
                <a:cs typeface="+mn-lt"/>
              </a:rPr>
              <a:t>. </a:t>
            </a:r>
            <a:endParaRPr lang="en-US">
              <a:ea typeface="+mn-lt"/>
              <a:cs typeface="+mn-lt"/>
            </a:endParaRPr>
          </a:p>
          <a:p>
            <a:r>
              <a:rPr lang="en-US" sz="2400">
                <a:ea typeface="+mn-lt"/>
                <a:cs typeface="+mn-lt"/>
              </a:rPr>
              <a:t>Keep elbows close to your body.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67CEF8-677F-3B61-EA69-1CBC008B01D4}"/>
              </a:ext>
            </a:extLst>
          </p:cNvPr>
          <p:cNvSpPr/>
          <p:nvPr/>
        </p:nvSpPr>
        <p:spPr>
          <a:xfrm>
            <a:off x="6466416" y="1333499"/>
            <a:ext cx="5471583" cy="1354667"/>
          </a:xfrm>
          <a:prstGeom prst="roundRect">
            <a:avLst/>
          </a:prstGeom>
          <a:solidFill>
            <a:srgbClr val="B2E5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4" name="Picture 3" descr="A blue and black sign with white text&#10;&#10;AI-generated content may be incorrect.">
            <a:extLst>
              <a:ext uri="{FF2B5EF4-FFF2-40B4-BE49-F238E27FC236}">
                <a16:creationId xmlns:a16="http://schemas.microsoft.com/office/drawing/2014/main" id="{750EF0C0-0358-CFF7-9061-6969B5A3B1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1" y="-4762"/>
            <a:ext cx="2137833" cy="1364192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4DF7083-66A2-7C72-1F43-571823F3B854}"/>
              </a:ext>
            </a:extLst>
          </p:cNvPr>
          <p:cNvSpPr txBox="1">
            <a:spLocks/>
          </p:cNvSpPr>
          <p:nvPr/>
        </p:nvSpPr>
        <p:spPr>
          <a:xfrm>
            <a:off x="838200" y="1711277"/>
            <a:ext cx="5160434" cy="47730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>
                <a:solidFill>
                  <a:srgbClr val="000000"/>
                </a:solidFill>
                <a:latin typeface="Arial"/>
                <a:cs typeface="Arial"/>
              </a:rPr>
              <a:t>Shoulder</a:t>
            </a:r>
            <a:r>
              <a:rPr lang="en-US">
                <a:solidFill>
                  <a:srgbClr val="000000"/>
                </a:solidFill>
                <a:latin typeface="Arial"/>
                <a:ea typeface="+mn-lt"/>
                <a:cs typeface="Arial"/>
              </a:rPr>
              <a:t> injuries caused by repeated reaching </a:t>
            </a:r>
            <a:r>
              <a:rPr lang="en-US" i="0">
                <a:solidFill>
                  <a:srgbClr val="000000"/>
                </a:solidFill>
                <a:effectLst/>
                <a:latin typeface="Arial"/>
                <a:ea typeface="+mn-lt"/>
                <a:cs typeface="Arial"/>
              </a:rPr>
              <a:t>and </a:t>
            </a:r>
            <a:r>
              <a:rPr lang="en-US">
                <a:solidFill>
                  <a:srgbClr val="000000"/>
                </a:solidFill>
                <a:latin typeface="Arial"/>
                <a:ea typeface="+mn-lt"/>
                <a:cs typeface="Arial"/>
              </a:rPr>
              <a:t>working with arms away from body</a:t>
            </a:r>
            <a:r>
              <a:rPr lang="en-US" i="0">
                <a:solidFill>
                  <a:srgbClr val="000000"/>
                </a:solidFill>
                <a:effectLst/>
                <a:latin typeface="Arial"/>
                <a:ea typeface="+mn-lt"/>
                <a:cs typeface="Arial"/>
              </a:rPr>
              <a:t>.</a:t>
            </a:r>
          </a:p>
          <a:p>
            <a:pPr marL="0" indent="0">
              <a:buNone/>
            </a:pPr>
            <a:endParaRPr lang="en-US">
              <a:latin typeface="Arial"/>
              <a:ea typeface="+mn-lt"/>
              <a:cs typeface="Arial"/>
            </a:endParaRPr>
          </a:p>
          <a:p>
            <a:pPr marL="0" indent="0">
              <a:buNone/>
            </a:pPr>
            <a:r>
              <a:rPr lang="en-US" sz="3600" b="1">
                <a:ea typeface="+mn-lt"/>
                <a:cs typeface="+mn-lt"/>
              </a:rPr>
              <a:t>Avoid overreaching</a:t>
            </a:r>
            <a:r>
              <a:rPr lang="en-US" sz="3600">
                <a:ea typeface="+mn-lt"/>
                <a:cs typeface="+mn-lt"/>
              </a:rPr>
              <a:t> (working with elbows away from body). </a:t>
            </a:r>
            <a:endParaRPr lang="en-US" sz="3600"/>
          </a:p>
        </p:txBody>
      </p:sp>
      <p:pic>
        <p:nvPicPr>
          <p:cNvPr id="10" name="Picture 9" descr="A person pushing a person in a wheelchair&#10;&#10;AI-generated content may be incorrect.">
            <a:extLst>
              <a:ext uri="{FF2B5EF4-FFF2-40B4-BE49-F238E27FC236}">
                <a16:creationId xmlns:a16="http://schemas.microsoft.com/office/drawing/2014/main" id="{47E0D8C2-1EFD-1847-A10C-7A958B155B8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-68" r="-355" b="-1501"/>
          <a:stretch>
            <a:fillRect/>
          </a:stretch>
        </p:blipFill>
        <p:spPr>
          <a:xfrm>
            <a:off x="8872965" y="3044777"/>
            <a:ext cx="2150748" cy="343942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D0B596C-747A-A3D8-02AD-EA90B21FE1D5}"/>
              </a:ext>
            </a:extLst>
          </p:cNvPr>
          <p:cNvSpPr txBox="1"/>
          <p:nvPr/>
        </p:nvSpPr>
        <p:spPr>
          <a:xfrm>
            <a:off x="7715249" y="1375833"/>
            <a:ext cx="4222751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/>
              <a:t>Use long-handled tools</a:t>
            </a:r>
            <a:r>
              <a:rPr lang="en-US" sz="2400"/>
              <a:t> </a:t>
            </a:r>
            <a:endParaRPr lang="en-US"/>
          </a:p>
          <a:p>
            <a:r>
              <a:rPr lang="en-US" sz="2400"/>
              <a:t>for overhead, low-level </a:t>
            </a:r>
            <a:endParaRPr lang="en-US"/>
          </a:p>
          <a:p>
            <a:r>
              <a:rPr lang="en-US" sz="2400"/>
              <a:t>and far-from-the-body work.</a:t>
            </a:r>
            <a:endParaRPr lang="en-US"/>
          </a:p>
          <a:p>
            <a:pPr algn="l"/>
            <a:endParaRPr lang="en-US"/>
          </a:p>
        </p:txBody>
      </p:sp>
      <p:pic>
        <p:nvPicPr>
          <p:cNvPr id="22" name="Picture 21" descr="A person taking a selfie&#10;&#10;AI-generated content may be incorrect.">
            <a:extLst>
              <a:ext uri="{FF2B5EF4-FFF2-40B4-BE49-F238E27FC236}">
                <a16:creationId xmlns:a16="http://schemas.microsoft.com/office/drawing/2014/main" id="{AC4FC378-42A1-4EBA-60A5-D8B2BEC42E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4109" y="201083"/>
            <a:ext cx="1727950" cy="341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4939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9cd5305-75cc-4d5e-8df3-57b91a0784aa">
      <Terms xmlns="http://schemas.microsoft.com/office/infopath/2007/PartnerControls"/>
    </lcf76f155ced4ddcb4097134ff3c332f>
    <TaxCatchAll xmlns="dad6b443-3941-42c5-a788-9145ce97ff63" xsi:nil="true"/>
    <_dlc_DocId xmlns="dad6b443-3941-42c5-a788-9145ce97ff63">XHANMMNWTYDQ-2080986959-418</_dlc_DocId>
    <_dlc_DocIdUrl xmlns="dad6b443-3941-42c5-a788-9145ce97ff63">
      <Url>https://workplacenlca.sharepoint.com/sites/MarCommActivities/_layouts/15/DocIdRedir.aspx?ID=XHANMMNWTYDQ-2080986959-418</Url>
      <Description>XHANMMNWTYDQ-2080986959-418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F908BB64BFCC4E9B097FF3962F6B81" ma:contentTypeVersion="17" ma:contentTypeDescription="Create a new document." ma:contentTypeScope="" ma:versionID="853e5b56b0724af146f1efa44dae785d">
  <xsd:schema xmlns:xsd="http://www.w3.org/2001/XMLSchema" xmlns:xs="http://www.w3.org/2001/XMLSchema" xmlns:p="http://schemas.microsoft.com/office/2006/metadata/properties" xmlns:ns2="dad6b443-3941-42c5-a788-9145ce97ff63" xmlns:ns3="a9cd5305-75cc-4d5e-8df3-57b91a0784aa" targetNamespace="http://schemas.microsoft.com/office/2006/metadata/properties" ma:root="true" ma:fieldsID="3c3884667caa1d2572c23b6bb7bf583e" ns2:_="" ns3:_="">
    <xsd:import namespace="dad6b443-3941-42c5-a788-9145ce97ff63"/>
    <xsd:import namespace="a9cd5305-75cc-4d5e-8df3-57b91a0784a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d6b443-3941-42c5-a788-9145ce97ff6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7" nillable="true" ma:displayName="Taxonomy Catch All Column" ma:hidden="true" ma:list="{92dfcf79-b0f2-42e2-b5be-1593a369237b}" ma:internalName="TaxCatchAll" ma:showField="CatchAllData" ma:web="dad6b443-3941-42c5-a788-9145ce97ff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cd5305-75cc-4d5e-8df3-57b91a0784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0db607a-3716-435b-9edd-d2e3c9527f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1C89ED-A137-4E69-9156-ACED60817D34}">
  <ds:schemaRefs>
    <ds:schemaRef ds:uri="http://schemas.microsoft.com/office/infopath/2007/PartnerControls"/>
    <ds:schemaRef ds:uri="http://purl.org/dc/terms/"/>
    <ds:schemaRef ds:uri="http://purl.org/dc/dcmitype/"/>
    <ds:schemaRef ds:uri="a9cd5305-75cc-4d5e-8df3-57b91a0784aa"/>
    <ds:schemaRef ds:uri="http://schemas.openxmlformats.org/package/2006/metadata/core-properties"/>
    <ds:schemaRef ds:uri="http://www.w3.org/XML/1998/namespace"/>
    <ds:schemaRef ds:uri="dad6b443-3941-42c5-a788-9145ce97ff63"/>
    <ds:schemaRef ds:uri="http://schemas.microsoft.com/office/2006/documentManagement/typ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D81579C-6B0C-412D-A156-0C03D0B605DE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CF4F193-019E-47C7-95CC-0D41A6C28E9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1B4734C-614A-453B-B90A-C69E75D3F87D}">
  <ds:schemaRefs>
    <ds:schemaRef ds:uri="a9cd5305-75cc-4d5e-8df3-57b91a0784aa"/>
    <ds:schemaRef ds:uri="dad6b443-3941-42c5-a788-9145ce97ff6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945</Words>
  <Application>Microsoft Office PowerPoint</Application>
  <PresentationFormat>Widescreen</PresentationFormat>
  <Paragraphs>93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Arial</vt:lpstr>
      <vt:lpstr>Arial Black</vt:lpstr>
      <vt:lpstr>Calibri</vt:lpstr>
      <vt:lpstr>Office Theme</vt:lpstr>
      <vt:lpstr>PowerPoint Presentation</vt:lpstr>
      <vt:lpstr>What is an MSI? </vt:lpstr>
      <vt:lpstr>Is this a big issue? </vt:lpstr>
      <vt:lpstr>Are you at risk? </vt:lpstr>
      <vt:lpstr>MSIs can be prevented</vt:lpstr>
      <vt:lpstr>THE GOOD NEWS</vt:lpstr>
      <vt:lpstr>THE GOOD NEWS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Move Well Work Well Week 2025</vt:lpstr>
      <vt:lpstr>PowerPoint Presentation</vt:lpstr>
    </vt:vector>
  </TitlesOfParts>
  <Company>WorkplaceNL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Eid, Amanda</dc:creator>
  <cp:lastModifiedBy>Burry, Jen</cp:lastModifiedBy>
  <cp:revision>2</cp:revision>
  <dcterms:created xsi:type="dcterms:W3CDTF">2025-05-13T20:58:10Z</dcterms:created>
  <dcterms:modified xsi:type="dcterms:W3CDTF">2025-06-18T12:59:07Z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0x01010065F908BB64BFCC4E9B097FF3962F6B81</vt:lpwstr>
  </property>
  <property fmtid="{D5CDD505-2E9C-101B-9397-08002B2CF9AE}" pid="3" name="_dlc_DocIdItemGuid">
    <vt:lpwstr>18256085-f373-4d4f-948d-4999ff18f6ec</vt:lpwstr>
  </property>
  <property fmtid="{D5CDD505-2E9C-101B-9397-08002B2CF9AE}" pid="4" name="MediaServiceImageTags">
    <vt:lpwstr/>
  </property>
</Properties>
</file>